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70" r:id="rId4"/>
    <p:sldId id="271" r:id="rId5"/>
    <p:sldId id="272" r:id="rId6"/>
    <p:sldId id="258" r:id="rId7"/>
    <p:sldId id="273" r:id="rId8"/>
    <p:sldId id="277" r:id="rId9"/>
    <p:sldId id="260" r:id="rId10"/>
    <p:sldId id="275" r:id="rId11"/>
    <p:sldId id="276" r:id="rId12"/>
    <p:sldId id="261" r:id="rId13"/>
    <p:sldId id="262" r:id="rId14"/>
    <p:sldId id="274" r:id="rId15"/>
    <p:sldId id="264" r:id="rId16"/>
    <p:sldId id="263" r:id="rId17"/>
    <p:sldId id="278" r:id="rId18"/>
    <p:sldId id="279" r:id="rId19"/>
    <p:sldId id="267" r:id="rId20"/>
    <p:sldId id="280" r:id="rId21"/>
    <p:sldId id="281" r:id="rId22"/>
    <p:sldId id="268" r:id="rId23"/>
    <p:sldId id="269" r:id="rId24"/>
    <p:sldId id="282" r:id="rId25"/>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AF2EFA-A952-8F7C-3F5D-6127A242EE8D}" v="62" dt="2025-04-14T05:34:10.756"/>
    <p1510:client id="{185F7A12-974F-49F8-AA88-51888AC3E302}" v="263" dt="2025-04-14T06:16:37.918"/>
    <p1510:client id="{199DF2D5-6346-5906-CA26-B0A791AA9DB6}" v="3" dt="2025-04-14T13:21:37.442"/>
    <p1510:client id="{379FD4CC-43FD-4D6A-A350-688F1BCE8663}" v="292" dt="2025-04-13T14:20:37.607"/>
    <p1510:client id="{3D8FDC05-0AEA-63CB-5433-99116119ECBC}" v="12" dt="2025-04-13T14:21:48.093"/>
    <p1510:client id="{47192256-F95C-14B7-B5D9-634EDCB86259}" v="60" dt="2025-04-14T12:53:59.518"/>
    <p1510:client id="{582C616C-48E6-9C76-AB03-D3E64B33CF74}" v="444" dt="2025-04-13T13:59:45.734"/>
    <p1510:client id="{610DF102-E455-8739-5933-5F8029C113A4}" v="67" dt="2025-04-14T13:19:22.394"/>
    <p1510:client id="{7E75DEFA-505A-6DAB-5805-B3797D1263A5}" v="1" dt="2025-04-13T14:00:18.978"/>
    <p1510:client id="{81DC66FE-E0AF-DBE9-9862-815208297A58}" v="292" dt="2025-04-14T12:46:42.899"/>
    <p1510:client id="{8C618130-B93F-FD7B-9C76-5F9E089856AA}" v="59" dt="2025-04-13T15:05:27.103"/>
    <p1510:client id="{8CA1D8B1-CC03-5A8C-C98D-E4A53E8D5B1F}" v="19" dt="2025-04-13T17:55:49.020"/>
    <p1510:client id="{8D863318-C1C7-BC9F-C196-BE1301E7B600}" v="65" dt="2025-04-14T11:26:43.325"/>
    <p1510:client id="{C859A062-10F3-B307-CAD3-1E03AD84811C}" v="18" dt="2025-04-14T13:26:14.060"/>
    <p1510:client id="{ED89A9B2-1738-429C-1B7E-FCDBCF9E62B4}" v="1052" dt="2025-04-13T17:10:32.738"/>
    <p1510:client id="{F2734BD1-BEF2-9D9C-BBF7-C41B159E7FA1}" v="6" dt="2025-04-13T15:56:43.48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610" y="6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5550" b="0" i="0">
                <a:solidFill>
                  <a:srgbClr val="3156B8"/>
                </a:solidFill>
                <a:latin typeface="Times New Roman"/>
                <a:cs typeface="Times New Roman"/>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3000" b="0" i="0">
                <a:solidFill>
                  <a:srgbClr val="21212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550" b="0" i="0">
                <a:solidFill>
                  <a:srgbClr val="3156B8"/>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3000" b="0" i="0">
                <a:solidFill>
                  <a:srgbClr val="21212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550" b="0" i="0">
                <a:solidFill>
                  <a:srgbClr val="3156B8"/>
                </a:solidFill>
                <a:latin typeface="Times New Roman"/>
                <a:cs typeface="Times New Roman"/>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550" b="0" i="0">
                <a:solidFill>
                  <a:srgbClr val="3156B8"/>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6096885" y="9743778"/>
            <a:ext cx="2058128" cy="419718"/>
          </a:xfrm>
          <a:prstGeom prst="rect">
            <a:avLst/>
          </a:prstGeom>
        </p:spPr>
      </p:pic>
      <p:sp>
        <p:nvSpPr>
          <p:cNvPr id="17" name="bg object 17"/>
          <p:cNvSpPr/>
          <p:nvPr/>
        </p:nvSpPr>
        <p:spPr>
          <a:xfrm>
            <a:off x="15393924" y="9581387"/>
            <a:ext cx="2776855" cy="574675"/>
          </a:xfrm>
          <a:custGeom>
            <a:avLst/>
            <a:gdLst/>
            <a:ahLst/>
            <a:cxnLst/>
            <a:rect l="l" t="t" r="r" b="b"/>
            <a:pathLst>
              <a:path w="2776855" h="574675">
                <a:moveTo>
                  <a:pt x="2776728" y="3530"/>
                </a:moveTo>
                <a:lnTo>
                  <a:pt x="2773172" y="0"/>
                </a:lnTo>
                <a:lnTo>
                  <a:pt x="2768854" y="0"/>
                </a:lnTo>
                <a:lnTo>
                  <a:pt x="2768854" y="7924"/>
                </a:lnTo>
                <a:lnTo>
                  <a:pt x="2768854" y="9144"/>
                </a:lnTo>
                <a:lnTo>
                  <a:pt x="2760853" y="9144"/>
                </a:lnTo>
                <a:lnTo>
                  <a:pt x="2760853" y="7924"/>
                </a:lnTo>
                <a:lnTo>
                  <a:pt x="2768854" y="7924"/>
                </a:lnTo>
                <a:lnTo>
                  <a:pt x="2768854" y="0"/>
                </a:lnTo>
                <a:lnTo>
                  <a:pt x="15875" y="0"/>
                </a:lnTo>
                <a:lnTo>
                  <a:pt x="15875" y="7924"/>
                </a:lnTo>
                <a:lnTo>
                  <a:pt x="15875" y="9144"/>
                </a:lnTo>
                <a:lnTo>
                  <a:pt x="9144" y="9144"/>
                </a:lnTo>
                <a:lnTo>
                  <a:pt x="9144" y="15938"/>
                </a:lnTo>
                <a:lnTo>
                  <a:pt x="9144" y="558711"/>
                </a:lnTo>
                <a:lnTo>
                  <a:pt x="9144" y="566635"/>
                </a:lnTo>
                <a:lnTo>
                  <a:pt x="7874" y="566635"/>
                </a:lnTo>
                <a:lnTo>
                  <a:pt x="7874" y="558698"/>
                </a:lnTo>
                <a:lnTo>
                  <a:pt x="9144" y="558711"/>
                </a:lnTo>
                <a:lnTo>
                  <a:pt x="9144" y="15938"/>
                </a:lnTo>
                <a:lnTo>
                  <a:pt x="7874" y="15938"/>
                </a:lnTo>
                <a:lnTo>
                  <a:pt x="7874" y="7924"/>
                </a:lnTo>
                <a:lnTo>
                  <a:pt x="15875" y="7924"/>
                </a:lnTo>
                <a:lnTo>
                  <a:pt x="15875" y="0"/>
                </a:lnTo>
                <a:lnTo>
                  <a:pt x="3556" y="0"/>
                </a:lnTo>
                <a:lnTo>
                  <a:pt x="0" y="3530"/>
                </a:lnTo>
                <a:lnTo>
                  <a:pt x="0" y="571017"/>
                </a:lnTo>
                <a:lnTo>
                  <a:pt x="3556" y="574548"/>
                </a:lnTo>
                <a:lnTo>
                  <a:pt x="2773172" y="574548"/>
                </a:lnTo>
                <a:lnTo>
                  <a:pt x="2776728" y="571017"/>
                </a:lnTo>
                <a:lnTo>
                  <a:pt x="2776728" y="566623"/>
                </a:lnTo>
                <a:lnTo>
                  <a:pt x="2776728" y="7924"/>
                </a:lnTo>
                <a:lnTo>
                  <a:pt x="2776728" y="3530"/>
                </a:lnTo>
                <a:close/>
              </a:path>
            </a:pathLst>
          </a:custGeom>
          <a:solidFill>
            <a:srgbClr val="FAFBFD"/>
          </a:solidFill>
        </p:spPr>
        <p:txBody>
          <a:bodyPr wrap="square" lIns="0" tIns="0" rIns="0" bIns="0" rtlCol="0"/>
          <a:lstStyle/>
          <a:p>
            <a:endParaRPr/>
          </a:p>
        </p:txBody>
      </p:sp>
      <p:sp>
        <p:nvSpPr>
          <p:cNvPr id="2" name="Holder 2"/>
          <p:cNvSpPr>
            <a:spLocks noGrp="1"/>
          </p:cNvSpPr>
          <p:nvPr>
            <p:ph type="title"/>
          </p:nvPr>
        </p:nvSpPr>
        <p:spPr>
          <a:xfrm>
            <a:off x="520700" y="355472"/>
            <a:ext cx="15176880" cy="1328166"/>
          </a:xfrm>
          <a:prstGeom prst="rect">
            <a:avLst/>
          </a:prstGeom>
        </p:spPr>
        <p:txBody>
          <a:bodyPr wrap="square" lIns="0" tIns="0" rIns="0" bIns="0">
            <a:spAutoFit/>
          </a:bodyPr>
          <a:lstStyle>
            <a:lvl1pPr>
              <a:defRPr sz="5550" b="0" i="0">
                <a:solidFill>
                  <a:srgbClr val="3156B8"/>
                </a:solidFill>
                <a:latin typeface="Times New Roman"/>
                <a:cs typeface="Times New Roman"/>
              </a:defRPr>
            </a:lvl1pPr>
          </a:lstStyle>
          <a:p>
            <a:endParaRPr/>
          </a:p>
        </p:txBody>
      </p:sp>
      <p:sp>
        <p:nvSpPr>
          <p:cNvPr id="3" name="Holder 3"/>
          <p:cNvSpPr>
            <a:spLocks noGrp="1"/>
          </p:cNvSpPr>
          <p:nvPr>
            <p:ph type="body" idx="1"/>
          </p:nvPr>
        </p:nvSpPr>
        <p:spPr>
          <a:xfrm>
            <a:off x="799287" y="1999563"/>
            <a:ext cx="16551275" cy="3213100"/>
          </a:xfrm>
          <a:prstGeom prst="rect">
            <a:avLst/>
          </a:prstGeom>
        </p:spPr>
        <p:txBody>
          <a:bodyPr wrap="square" lIns="0" tIns="0" rIns="0" bIns="0">
            <a:spAutoFit/>
          </a:bodyPr>
          <a:lstStyle>
            <a:lvl1pPr>
              <a:defRPr sz="3000" b="0" i="0">
                <a:solidFill>
                  <a:srgbClr val="212121"/>
                </a:solidFill>
                <a:latin typeface="Times New Roman"/>
                <a:cs typeface="Times New Roman"/>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4/15/2025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hyperlink" Target="https://gamma.app/?utm_source=made-with-gamma" TargetMode="External"/><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6.png"/><Relationship Id="rId5" Type="http://schemas.openxmlformats.org/officeDocument/2006/relationships/hyperlink" Target="https://gamma.app/?utm_source=made-with-gamma" TargetMode="Externa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hyperlink" Target="http://2"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7797" y="451008"/>
            <a:ext cx="17032406" cy="1208022"/>
          </a:xfrm>
          <a:prstGeom prst="rect">
            <a:avLst/>
          </a:prstGeom>
        </p:spPr>
        <p:txBody>
          <a:bodyPr vert="horz" wrap="square" lIns="0" tIns="350519" rIns="0" bIns="0" rtlCol="0">
            <a:spAutoFit/>
          </a:bodyPr>
          <a:lstStyle/>
          <a:p>
            <a:pPr marL="2082800" algn="l">
              <a:lnSpc>
                <a:spcPct val="100000"/>
              </a:lnSpc>
              <a:spcBef>
                <a:spcPts val="105"/>
              </a:spcBef>
            </a:pPr>
            <a:r>
              <a:rPr dirty="0"/>
              <a:t>Smart IoT</a:t>
            </a:r>
            <a:r>
              <a:rPr spc="-80" dirty="0"/>
              <a:t> </a:t>
            </a:r>
            <a:r>
              <a:rPr dirty="0"/>
              <a:t>&amp;</a:t>
            </a:r>
            <a:r>
              <a:rPr spc="5" dirty="0"/>
              <a:t> </a:t>
            </a:r>
            <a:r>
              <a:rPr dirty="0"/>
              <a:t>ML</a:t>
            </a:r>
            <a:r>
              <a:rPr spc="-200" dirty="0"/>
              <a:t> </a:t>
            </a:r>
            <a:r>
              <a:rPr dirty="0"/>
              <a:t>System</a:t>
            </a:r>
            <a:r>
              <a:rPr spc="5" dirty="0"/>
              <a:t> </a:t>
            </a:r>
            <a:r>
              <a:rPr dirty="0"/>
              <a:t>for</a:t>
            </a:r>
            <a:r>
              <a:rPr spc="5" dirty="0"/>
              <a:t> </a:t>
            </a:r>
            <a:r>
              <a:rPr dirty="0"/>
              <a:t>Food</a:t>
            </a:r>
            <a:r>
              <a:rPr spc="-25" dirty="0"/>
              <a:t> </a:t>
            </a:r>
            <a:r>
              <a:rPr spc="-10" dirty="0"/>
              <a:t>Monitoring</a:t>
            </a:r>
          </a:p>
        </p:txBody>
      </p:sp>
      <p:pic>
        <p:nvPicPr>
          <p:cNvPr id="3" name="object 3"/>
          <p:cNvPicPr/>
          <p:nvPr/>
        </p:nvPicPr>
        <p:blipFill>
          <a:blip r:embed="rId2" cstate="print"/>
          <a:stretch>
            <a:fillRect/>
          </a:stretch>
        </p:blipFill>
        <p:spPr>
          <a:xfrm>
            <a:off x="6370320" y="2447544"/>
            <a:ext cx="5547360" cy="1328927"/>
          </a:xfrm>
          <a:prstGeom prst="rect">
            <a:avLst/>
          </a:prstGeom>
        </p:spPr>
      </p:pic>
      <p:sp>
        <p:nvSpPr>
          <p:cNvPr id="4" name="object 4"/>
          <p:cNvSpPr txBox="1"/>
          <p:nvPr/>
        </p:nvSpPr>
        <p:spPr>
          <a:xfrm>
            <a:off x="5890260" y="4677689"/>
            <a:ext cx="6507480" cy="1244600"/>
          </a:xfrm>
          <a:prstGeom prst="rect">
            <a:avLst/>
          </a:prstGeom>
        </p:spPr>
        <p:txBody>
          <a:bodyPr vert="horz" wrap="square" lIns="0" tIns="12065" rIns="0" bIns="0" rtlCol="0">
            <a:spAutoFit/>
          </a:bodyPr>
          <a:lstStyle/>
          <a:p>
            <a:pPr marL="12700" marR="5080" indent="246379">
              <a:lnSpc>
                <a:spcPct val="100000"/>
              </a:lnSpc>
              <a:spcBef>
                <a:spcPts val="95"/>
              </a:spcBef>
              <a:tabLst>
                <a:tab pos="2363470" algn="l"/>
                <a:tab pos="5648325" algn="l"/>
              </a:tabLst>
            </a:pPr>
            <a:r>
              <a:rPr sz="4000" dirty="0">
                <a:solidFill>
                  <a:srgbClr val="3156B8"/>
                </a:solidFill>
                <a:latin typeface="Times New Roman"/>
                <a:cs typeface="Times New Roman"/>
              </a:rPr>
              <a:t>22AIE213</a:t>
            </a:r>
            <a:r>
              <a:rPr sz="4000" spc="-155" dirty="0">
                <a:solidFill>
                  <a:srgbClr val="3156B8"/>
                </a:solidFill>
                <a:latin typeface="Times New Roman"/>
                <a:cs typeface="Times New Roman"/>
              </a:rPr>
              <a:t> </a:t>
            </a:r>
            <a:r>
              <a:rPr sz="4000" dirty="0">
                <a:solidFill>
                  <a:srgbClr val="3156B8"/>
                </a:solidFill>
                <a:latin typeface="Times New Roman"/>
                <a:cs typeface="Times New Roman"/>
              </a:rPr>
              <a:t>Machine</a:t>
            </a:r>
            <a:r>
              <a:rPr sz="4000" spc="-140" dirty="0">
                <a:solidFill>
                  <a:srgbClr val="3156B8"/>
                </a:solidFill>
                <a:latin typeface="Times New Roman"/>
                <a:cs typeface="Times New Roman"/>
              </a:rPr>
              <a:t> </a:t>
            </a:r>
            <a:r>
              <a:rPr sz="4000" spc="-10" dirty="0">
                <a:solidFill>
                  <a:srgbClr val="3156B8"/>
                </a:solidFill>
                <a:latin typeface="Times New Roman"/>
                <a:cs typeface="Times New Roman"/>
              </a:rPr>
              <a:t>Learning 22AIE211</a:t>
            </a:r>
            <a:r>
              <a:rPr sz="4000" dirty="0">
                <a:solidFill>
                  <a:srgbClr val="3156B8"/>
                </a:solidFill>
                <a:latin typeface="Times New Roman"/>
                <a:cs typeface="Times New Roman"/>
              </a:rPr>
              <a:t>	Introduction</a:t>
            </a:r>
            <a:r>
              <a:rPr sz="4000" spc="-204" dirty="0">
                <a:solidFill>
                  <a:srgbClr val="3156B8"/>
                </a:solidFill>
                <a:latin typeface="Times New Roman"/>
                <a:cs typeface="Times New Roman"/>
              </a:rPr>
              <a:t> </a:t>
            </a:r>
            <a:r>
              <a:rPr sz="4000" spc="-25" dirty="0">
                <a:solidFill>
                  <a:srgbClr val="3156B8"/>
                </a:solidFill>
                <a:latin typeface="Times New Roman"/>
                <a:cs typeface="Times New Roman"/>
              </a:rPr>
              <a:t>to</a:t>
            </a:r>
            <a:r>
              <a:rPr sz="4000" dirty="0">
                <a:solidFill>
                  <a:srgbClr val="3156B8"/>
                </a:solidFill>
                <a:latin typeface="Times New Roman"/>
                <a:cs typeface="Times New Roman"/>
              </a:rPr>
              <a:t>	</a:t>
            </a:r>
            <a:r>
              <a:rPr sz="4000" spc="-25" dirty="0">
                <a:solidFill>
                  <a:srgbClr val="3156B8"/>
                </a:solidFill>
                <a:latin typeface="Times New Roman"/>
                <a:cs typeface="Times New Roman"/>
              </a:rPr>
              <a:t>IOT</a:t>
            </a:r>
            <a:endParaRPr sz="4000" dirty="0">
              <a:latin typeface="Times New Roman"/>
              <a:cs typeface="Times New Roman"/>
            </a:endParaRPr>
          </a:p>
        </p:txBody>
      </p:sp>
      <p:sp>
        <p:nvSpPr>
          <p:cNvPr id="6" name="object 6"/>
          <p:cNvSpPr txBox="1"/>
          <p:nvPr/>
        </p:nvSpPr>
        <p:spPr>
          <a:xfrm>
            <a:off x="17915001" y="9822205"/>
            <a:ext cx="315595" cy="310515"/>
          </a:xfrm>
          <a:prstGeom prst="rect">
            <a:avLst/>
          </a:prstGeom>
        </p:spPr>
        <p:txBody>
          <a:bodyPr vert="horz" wrap="square" lIns="0" tIns="0" rIns="0" bIns="0" rtlCol="0">
            <a:spAutoFit/>
          </a:bodyPr>
          <a:lstStyle/>
          <a:p>
            <a:pPr marL="12700">
              <a:lnSpc>
                <a:spcPts val="2235"/>
              </a:lnSpc>
            </a:pPr>
            <a:fld id="{81D60167-4931-47E6-BA6A-407CBD079E47}" type="slidenum">
              <a:rPr sz="2250" spc="-25" dirty="0">
                <a:latin typeface="Calibri"/>
                <a:cs typeface="Calibri"/>
                <a:hlinkClick r:id="rId3"/>
              </a:rPr>
              <a:t>1</a:t>
            </a:fld>
            <a:endParaRPr sz="2250">
              <a:latin typeface="Calibri"/>
              <a:cs typeface="Calibri"/>
            </a:endParaRPr>
          </a:p>
        </p:txBody>
      </p:sp>
      <p:graphicFrame>
        <p:nvGraphicFramePr>
          <p:cNvPr id="5" name="object 5"/>
          <p:cNvGraphicFramePr>
            <a:graphicFrameLocks noGrp="1"/>
          </p:cNvGraphicFramePr>
          <p:nvPr>
            <p:extLst>
              <p:ext uri="{D42A27DB-BD31-4B8C-83A1-F6EECF244321}">
                <p14:modId xmlns:p14="http://schemas.microsoft.com/office/powerpoint/2010/main" val="763098219"/>
              </p:ext>
            </p:extLst>
          </p:nvPr>
        </p:nvGraphicFramePr>
        <p:xfrm>
          <a:off x="4238625" y="6648354"/>
          <a:ext cx="9810750" cy="3175000"/>
        </p:xfrm>
        <a:graphic>
          <a:graphicData uri="http://schemas.openxmlformats.org/drawingml/2006/table">
            <a:tbl>
              <a:tblPr firstRow="1" bandRow="1">
                <a:tableStyleId>{2D5ABB26-0587-4C30-8999-92F81FD0307C}</a:tableStyleId>
              </a:tblPr>
              <a:tblGrid>
                <a:gridCol w="4905375">
                  <a:extLst>
                    <a:ext uri="{9D8B030D-6E8A-4147-A177-3AD203B41FA5}">
                      <a16:colId xmlns:a16="http://schemas.microsoft.com/office/drawing/2014/main" val="20000"/>
                    </a:ext>
                  </a:extLst>
                </a:gridCol>
                <a:gridCol w="4905375">
                  <a:extLst>
                    <a:ext uri="{9D8B030D-6E8A-4147-A177-3AD203B41FA5}">
                      <a16:colId xmlns:a16="http://schemas.microsoft.com/office/drawing/2014/main" val="20001"/>
                    </a:ext>
                  </a:extLst>
                </a:gridCol>
              </a:tblGrid>
              <a:tr h="635000">
                <a:tc>
                  <a:txBody>
                    <a:bodyPr/>
                    <a:lstStyle/>
                    <a:p>
                      <a:pPr algn="ctr">
                        <a:lnSpc>
                          <a:spcPct val="100000"/>
                        </a:lnSpc>
                        <a:spcBef>
                          <a:spcPts val="975"/>
                        </a:spcBef>
                      </a:pPr>
                      <a:r>
                        <a:rPr sz="2250" b="1" spc="-35">
                          <a:solidFill>
                            <a:srgbClr val="FFFFFF"/>
                          </a:solidFill>
                          <a:latin typeface="Calibri"/>
                          <a:cs typeface="Calibri"/>
                        </a:rPr>
                        <a:t>Team</a:t>
                      </a:r>
                      <a:r>
                        <a:rPr sz="2250" b="1" spc="-95">
                          <a:solidFill>
                            <a:srgbClr val="FFFFFF"/>
                          </a:solidFill>
                          <a:latin typeface="Calibri"/>
                          <a:cs typeface="Calibri"/>
                        </a:rPr>
                        <a:t> </a:t>
                      </a:r>
                      <a:r>
                        <a:rPr sz="2250" b="1" spc="-10">
                          <a:solidFill>
                            <a:srgbClr val="FFFFFF"/>
                          </a:solidFill>
                          <a:latin typeface="Calibri"/>
                          <a:cs typeface="Calibri"/>
                        </a:rPr>
                        <a:t>Members</a:t>
                      </a:r>
                      <a:endParaRPr sz="2250">
                        <a:latin typeface="Calibri"/>
                        <a:cs typeface="Calibri"/>
                      </a:endParaRPr>
                    </a:p>
                  </a:txBody>
                  <a:tcPr marL="0" marR="0" marT="1238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4471C4"/>
                    </a:solidFill>
                  </a:tcPr>
                </a:tc>
                <a:tc>
                  <a:txBody>
                    <a:bodyPr/>
                    <a:lstStyle/>
                    <a:p>
                      <a:pPr marL="1270" algn="ctr">
                        <a:lnSpc>
                          <a:spcPct val="100000"/>
                        </a:lnSpc>
                        <a:spcBef>
                          <a:spcPts val="975"/>
                        </a:spcBef>
                      </a:pPr>
                      <a:r>
                        <a:rPr sz="2250" b="1" spc="-10" dirty="0">
                          <a:solidFill>
                            <a:srgbClr val="FFFFFF"/>
                          </a:solidFill>
                          <a:latin typeface="Calibri"/>
                          <a:cs typeface="Calibri"/>
                        </a:rPr>
                        <a:t>Registration</a:t>
                      </a:r>
                      <a:r>
                        <a:rPr sz="2250" b="1" spc="-95" dirty="0">
                          <a:solidFill>
                            <a:srgbClr val="FFFFFF"/>
                          </a:solidFill>
                          <a:latin typeface="Calibri"/>
                          <a:cs typeface="Calibri"/>
                        </a:rPr>
                        <a:t> </a:t>
                      </a:r>
                      <a:r>
                        <a:rPr sz="2250" b="1" spc="-25" dirty="0">
                          <a:solidFill>
                            <a:srgbClr val="FFFFFF"/>
                          </a:solidFill>
                          <a:latin typeface="Calibri"/>
                          <a:cs typeface="Calibri"/>
                        </a:rPr>
                        <a:t>No</a:t>
                      </a:r>
                      <a:endParaRPr sz="2250" dirty="0">
                        <a:latin typeface="Calibri"/>
                        <a:cs typeface="Calibri"/>
                      </a:endParaRPr>
                    </a:p>
                  </a:txBody>
                  <a:tcPr marL="0" marR="0" marT="1238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4471C4"/>
                    </a:solidFill>
                  </a:tcPr>
                </a:tc>
                <a:extLst>
                  <a:ext uri="{0D108BD9-81ED-4DB2-BD59-A6C34878D82A}">
                    <a16:rowId xmlns:a16="http://schemas.microsoft.com/office/drawing/2014/main" val="10000"/>
                  </a:ext>
                </a:extLst>
              </a:tr>
              <a:tr h="635000">
                <a:tc>
                  <a:txBody>
                    <a:bodyPr/>
                    <a:lstStyle/>
                    <a:p>
                      <a:pPr marL="91440">
                        <a:lnSpc>
                          <a:spcPct val="100000"/>
                        </a:lnSpc>
                        <a:spcBef>
                          <a:spcPts val="975"/>
                        </a:spcBef>
                      </a:pPr>
                      <a:r>
                        <a:rPr sz="2250">
                          <a:latin typeface="Calibri"/>
                          <a:cs typeface="Calibri"/>
                        </a:rPr>
                        <a:t>K</a:t>
                      </a:r>
                      <a:r>
                        <a:rPr sz="2250" spc="-30">
                          <a:latin typeface="Calibri"/>
                          <a:cs typeface="Calibri"/>
                        </a:rPr>
                        <a:t> </a:t>
                      </a:r>
                      <a:r>
                        <a:rPr sz="2250">
                          <a:latin typeface="Calibri"/>
                          <a:cs typeface="Calibri"/>
                        </a:rPr>
                        <a:t>S</a:t>
                      </a:r>
                      <a:r>
                        <a:rPr sz="2250" spc="5">
                          <a:latin typeface="Calibri"/>
                          <a:cs typeface="Calibri"/>
                        </a:rPr>
                        <a:t> </a:t>
                      </a:r>
                      <a:r>
                        <a:rPr sz="2250" spc="-10">
                          <a:latin typeface="Calibri"/>
                          <a:cs typeface="Calibri"/>
                        </a:rPr>
                        <a:t>Venkatram</a:t>
                      </a:r>
                      <a:endParaRPr sz="2250">
                        <a:latin typeface="Calibri"/>
                        <a:cs typeface="Calibri"/>
                      </a:endParaRPr>
                    </a:p>
                  </a:txBody>
                  <a:tcPr marL="0" marR="0" marT="1238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FD4EA"/>
                    </a:solidFill>
                  </a:tcPr>
                </a:tc>
                <a:tc>
                  <a:txBody>
                    <a:bodyPr/>
                    <a:lstStyle/>
                    <a:p>
                      <a:pPr marL="92075">
                        <a:lnSpc>
                          <a:spcPct val="100000"/>
                        </a:lnSpc>
                        <a:spcBef>
                          <a:spcPts val="975"/>
                        </a:spcBef>
                      </a:pPr>
                      <a:r>
                        <a:rPr sz="2250" spc="-10">
                          <a:latin typeface="Calibri"/>
                          <a:cs typeface="Calibri"/>
                        </a:rPr>
                        <a:t>CB.SC.U4AIE23236</a:t>
                      </a:r>
                      <a:endParaRPr sz="2250">
                        <a:latin typeface="Calibri"/>
                        <a:cs typeface="Calibri"/>
                      </a:endParaRPr>
                    </a:p>
                  </a:txBody>
                  <a:tcPr marL="0" marR="0" marT="1238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FD4EA"/>
                    </a:solidFill>
                  </a:tcPr>
                </a:tc>
                <a:extLst>
                  <a:ext uri="{0D108BD9-81ED-4DB2-BD59-A6C34878D82A}">
                    <a16:rowId xmlns:a16="http://schemas.microsoft.com/office/drawing/2014/main" val="10001"/>
                  </a:ext>
                </a:extLst>
              </a:tr>
              <a:tr h="635000">
                <a:tc>
                  <a:txBody>
                    <a:bodyPr/>
                    <a:lstStyle/>
                    <a:p>
                      <a:pPr marL="91440">
                        <a:lnSpc>
                          <a:spcPct val="100000"/>
                        </a:lnSpc>
                        <a:spcBef>
                          <a:spcPts val="980"/>
                        </a:spcBef>
                      </a:pPr>
                      <a:r>
                        <a:rPr sz="2250">
                          <a:latin typeface="Calibri"/>
                          <a:cs typeface="Calibri"/>
                        </a:rPr>
                        <a:t>Sanggit</a:t>
                      </a:r>
                      <a:r>
                        <a:rPr sz="2250" spc="-30">
                          <a:latin typeface="Calibri"/>
                          <a:cs typeface="Calibri"/>
                        </a:rPr>
                        <a:t> </a:t>
                      </a:r>
                      <a:r>
                        <a:rPr sz="2250">
                          <a:latin typeface="Calibri"/>
                          <a:cs typeface="Calibri"/>
                        </a:rPr>
                        <a:t>Saaran</a:t>
                      </a:r>
                      <a:r>
                        <a:rPr sz="2250" spc="-45">
                          <a:latin typeface="Calibri"/>
                          <a:cs typeface="Calibri"/>
                        </a:rPr>
                        <a:t> </a:t>
                      </a:r>
                      <a:r>
                        <a:rPr sz="2250">
                          <a:latin typeface="Calibri"/>
                          <a:cs typeface="Calibri"/>
                        </a:rPr>
                        <a:t>K</a:t>
                      </a:r>
                      <a:r>
                        <a:rPr sz="2250" spc="-50">
                          <a:latin typeface="Calibri"/>
                          <a:cs typeface="Calibri"/>
                        </a:rPr>
                        <a:t> </a:t>
                      </a:r>
                      <a:r>
                        <a:rPr sz="2250">
                          <a:latin typeface="Calibri"/>
                          <a:cs typeface="Calibri"/>
                        </a:rPr>
                        <a:t>C</a:t>
                      </a:r>
                      <a:r>
                        <a:rPr sz="2250" spc="-40">
                          <a:latin typeface="Calibri"/>
                          <a:cs typeface="Calibri"/>
                        </a:rPr>
                        <a:t> </a:t>
                      </a:r>
                      <a:r>
                        <a:rPr sz="2250" spc="-50">
                          <a:latin typeface="Calibri"/>
                          <a:cs typeface="Calibri"/>
                        </a:rPr>
                        <a:t>S</a:t>
                      </a:r>
                      <a:endParaRPr sz="2250">
                        <a:latin typeface="Calibri"/>
                        <a:cs typeface="Calibri"/>
                      </a:endParaRPr>
                    </a:p>
                  </a:txBody>
                  <a:tcPr marL="0" marR="0" marT="1244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9EBF5"/>
                    </a:solidFill>
                  </a:tcPr>
                </a:tc>
                <a:tc>
                  <a:txBody>
                    <a:bodyPr/>
                    <a:lstStyle/>
                    <a:p>
                      <a:pPr marL="92075">
                        <a:lnSpc>
                          <a:spcPct val="100000"/>
                        </a:lnSpc>
                        <a:spcBef>
                          <a:spcPts val="980"/>
                        </a:spcBef>
                      </a:pPr>
                      <a:r>
                        <a:rPr sz="2250" spc="-10">
                          <a:latin typeface="Calibri"/>
                          <a:cs typeface="Calibri"/>
                        </a:rPr>
                        <a:t>CB.SC.U4AIE23247</a:t>
                      </a:r>
                      <a:endParaRPr sz="2250">
                        <a:latin typeface="Calibri"/>
                        <a:cs typeface="Calibri"/>
                      </a:endParaRPr>
                    </a:p>
                  </a:txBody>
                  <a:tcPr marL="0" marR="0" marT="1244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9EBF5"/>
                    </a:solidFill>
                  </a:tcPr>
                </a:tc>
                <a:extLst>
                  <a:ext uri="{0D108BD9-81ED-4DB2-BD59-A6C34878D82A}">
                    <a16:rowId xmlns:a16="http://schemas.microsoft.com/office/drawing/2014/main" val="10002"/>
                  </a:ext>
                </a:extLst>
              </a:tr>
              <a:tr h="635000">
                <a:tc>
                  <a:txBody>
                    <a:bodyPr/>
                    <a:lstStyle/>
                    <a:p>
                      <a:pPr marL="91440">
                        <a:lnSpc>
                          <a:spcPct val="100000"/>
                        </a:lnSpc>
                        <a:spcBef>
                          <a:spcPts val="975"/>
                        </a:spcBef>
                      </a:pPr>
                      <a:r>
                        <a:rPr sz="2250">
                          <a:latin typeface="Calibri"/>
                          <a:cs typeface="Calibri"/>
                        </a:rPr>
                        <a:t>Vishal</a:t>
                      </a:r>
                      <a:r>
                        <a:rPr sz="2250" spc="-80">
                          <a:latin typeface="Calibri"/>
                          <a:cs typeface="Calibri"/>
                        </a:rPr>
                        <a:t> </a:t>
                      </a:r>
                      <a:r>
                        <a:rPr sz="2250">
                          <a:latin typeface="Calibri"/>
                          <a:cs typeface="Calibri"/>
                        </a:rPr>
                        <a:t>Seshadri</a:t>
                      </a:r>
                      <a:r>
                        <a:rPr sz="2250" spc="-50">
                          <a:latin typeface="Calibri"/>
                          <a:cs typeface="Calibri"/>
                        </a:rPr>
                        <a:t> B</a:t>
                      </a:r>
                      <a:endParaRPr sz="2250">
                        <a:latin typeface="Calibri"/>
                        <a:cs typeface="Calibri"/>
                      </a:endParaRPr>
                    </a:p>
                  </a:txBody>
                  <a:tcPr marL="0" marR="0" marT="1238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FD4EA"/>
                    </a:solidFill>
                  </a:tcPr>
                </a:tc>
                <a:tc>
                  <a:txBody>
                    <a:bodyPr/>
                    <a:lstStyle/>
                    <a:p>
                      <a:pPr marL="92075">
                        <a:lnSpc>
                          <a:spcPct val="100000"/>
                        </a:lnSpc>
                        <a:spcBef>
                          <a:spcPts val="975"/>
                        </a:spcBef>
                      </a:pPr>
                      <a:r>
                        <a:rPr sz="2250" spc="-10">
                          <a:latin typeface="Calibri"/>
                          <a:cs typeface="Calibri"/>
                        </a:rPr>
                        <a:t>CB.SC.U4AIE23260</a:t>
                      </a:r>
                      <a:endParaRPr sz="2250">
                        <a:latin typeface="Calibri"/>
                        <a:cs typeface="Calibri"/>
                      </a:endParaRPr>
                    </a:p>
                  </a:txBody>
                  <a:tcPr marL="0" marR="0" marT="1238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FD4EA"/>
                    </a:solidFill>
                  </a:tcPr>
                </a:tc>
                <a:extLst>
                  <a:ext uri="{0D108BD9-81ED-4DB2-BD59-A6C34878D82A}">
                    <a16:rowId xmlns:a16="http://schemas.microsoft.com/office/drawing/2014/main" val="10003"/>
                  </a:ext>
                </a:extLst>
              </a:tr>
              <a:tr h="635000">
                <a:tc>
                  <a:txBody>
                    <a:bodyPr/>
                    <a:lstStyle/>
                    <a:p>
                      <a:pPr marL="91440">
                        <a:lnSpc>
                          <a:spcPct val="100000"/>
                        </a:lnSpc>
                        <a:spcBef>
                          <a:spcPts val="980"/>
                        </a:spcBef>
                      </a:pPr>
                      <a:r>
                        <a:rPr sz="2250">
                          <a:latin typeface="Calibri"/>
                          <a:cs typeface="Calibri"/>
                        </a:rPr>
                        <a:t>Surya</a:t>
                      </a:r>
                      <a:r>
                        <a:rPr sz="2250" spc="-55">
                          <a:latin typeface="Calibri"/>
                          <a:cs typeface="Calibri"/>
                        </a:rPr>
                        <a:t> </a:t>
                      </a:r>
                      <a:r>
                        <a:rPr sz="2250" spc="-25">
                          <a:latin typeface="Calibri"/>
                          <a:cs typeface="Calibri"/>
                        </a:rPr>
                        <a:t>HA</a:t>
                      </a:r>
                      <a:endParaRPr sz="2250">
                        <a:latin typeface="Calibri"/>
                        <a:cs typeface="Calibri"/>
                      </a:endParaRPr>
                    </a:p>
                  </a:txBody>
                  <a:tcPr marL="0" marR="0" marT="1244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9EBF5"/>
                    </a:solidFill>
                  </a:tcPr>
                </a:tc>
                <a:tc>
                  <a:txBody>
                    <a:bodyPr/>
                    <a:lstStyle/>
                    <a:p>
                      <a:pPr marL="92075">
                        <a:lnSpc>
                          <a:spcPct val="100000"/>
                        </a:lnSpc>
                        <a:spcBef>
                          <a:spcPts val="980"/>
                        </a:spcBef>
                      </a:pPr>
                      <a:r>
                        <a:rPr sz="2250" spc="-10" dirty="0">
                          <a:latin typeface="Calibri"/>
                          <a:cs typeface="Calibri"/>
                        </a:rPr>
                        <a:t>CB.SC.U4AIE23267</a:t>
                      </a:r>
                      <a:endParaRPr sz="2250" dirty="0">
                        <a:latin typeface="Calibri"/>
                        <a:cs typeface="Calibri"/>
                      </a:endParaRPr>
                    </a:p>
                  </a:txBody>
                  <a:tcPr marL="0" marR="0" marT="1244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9EBF5"/>
                    </a:solidFill>
                  </a:tcPr>
                </a:tc>
                <a:extLst>
                  <a:ext uri="{0D108BD9-81ED-4DB2-BD59-A6C34878D82A}">
                    <a16:rowId xmlns:a16="http://schemas.microsoft.com/office/drawing/2014/main" val="10004"/>
                  </a:ext>
                </a:extLst>
              </a:tr>
            </a:tbl>
          </a:graphicData>
        </a:graphic>
      </p:graphicFrame>
      <p:sp>
        <p:nvSpPr>
          <p:cNvPr id="7" name="object 4">
            <a:extLst>
              <a:ext uri="{FF2B5EF4-FFF2-40B4-BE49-F238E27FC236}">
                <a16:creationId xmlns:a16="http://schemas.microsoft.com/office/drawing/2014/main" id="{65090B6F-38DC-0370-F451-1A0A7B3C2319}"/>
              </a:ext>
            </a:extLst>
          </p:cNvPr>
          <p:cNvSpPr txBox="1"/>
          <p:nvPr/>
        </p:nvSpPr>
        <p:spPr>
          <a:xfrm>
            <a:off x="8431018" y="4000789"/>
            <a:ext cx="6507480" cy="627736"/>
          </a:xfrm>
          <a:prstGeom prst="rect">
            <a:avLst/>
          </a:prstGeom>
        </p:spPr>
        <p:txBody>
          <a:bodyPr vert="horz" wrap="square" lIns="0" tIns="12065" rIns="0" bIns="0" rtlCol="0">
            <a:spAutoFit/>
          </a:bodyPr>
          <a:lstStyle/>
          <a:p>
            <a:pPr marL="12700" marR="5080" indent="246379">
              <a:lnSpc>
                <a:spcPct val="100000"/>
              </a:lnSpc>
              <a:spcBef>
                <a:spcPts val="95"/>
              </a:spcBef>
              <a:tabLst>
                <a:tab pos="2363470" algn="l"/>
                <a:tab pos="5648325" algn="l"/>
              </a:tabLst>
            </a:pPr>
            <a:r>
              <a:rPr lang="en-US" sz="4000" dirty="0">
                <a:solidFill>
                  <a:srgbClr val="3156B8"/>
                </a:solidFill>
                <a:latin typeface="Times New Roman"/>
                <a:cs typeface="Times New Roman"/>
              </a:rPr>
              <a:t>C-13</a:t>
            </a:r>
            <a:endParaRPr sz="4000" dirty="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8AC74-258C-376C-C1DE-24AAD290AA6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C138BDD-9FF4-502B-3166-C1E25AC65B1F}"/>
              </a:ext>
            </a:extLst>
          </p:cNvPr>
          <p:cNvSpPr txBox="1"/>
          <p:nvPr/>
        </p:nvSpPr>
        <p:spPr>
          <a:xfrm>
            <a:off x="5718412" y="1033296"/>
            <a:ext cx="12171666" cy="9066584"/>
          </a:xfrm>
          <a:prstGeom prst="rect">
            <a:avLst/>
          </a:prstGeom>
        </p:spPr>
        <p:txBody>
          <a:bodyPr vert="horz" wrap="square" lIns="0" tIns="58419" rIns="0" bIns="0" rtlCol="0" anchor="t">
            <a:spAutoFit/>
          </a:bodyPr>
          <a:lstStyle/>
          <a:p>
            <a:pPr algn="just">
              <a:tabLst>
                <a:tab pos="499745" algn="l"/>
              </a:tabLst>
            </a:pPr>
            <a:r>
              <a:rPr lang="en-US" sz="3100" b="1" spc="-20" dirty="0">
                <a:latin typeface="Times New Roman" panose="02020603050405020304" pitchFamily="18" charset="0"/>
                <a:cs typeface="Times New Roman" panose="02020603050405020304" pitchFamily="18" charset="0"/>
              </a:rPr>
              <a:t>Temperature and Humidity Monitoring: </a:t>
            </a:r>
          </a:p>
          <a:p>
            <a:pPr algn="just">
              <a:spcBef>
                <a:spcPts val="359"/>
              </a:spcBef>
              <a:tabLst>
                <a:tab pos="499745" algn="l"/>
              </a:tabLst>
            </a:pPr>
            <a:r>
              <a:rPr lang="en-US" sz="3100" spc="-20" dirty="0">
                <a:latin typeface="Times New Roman" panose="02020603050405020304" pitchFamily="18" charset="0"/>
                <a:cs typeface="Times New Roman" panose="02020603050405020304" pitchFamily="18" charset="0"/>
              </a:rPr>
              <a:t>The DHT22 sensor is employed to capture temperature and humidity data within the storage unit. Which is crucial for maintaining  food  freshness and preventing spoilage. </a:t>
            </a:r>
            <a:endParaRPr lang="en-US" sz="3100" dirty="0">
              <a:latin typeface="Times New Roman" panose="02020603050405020304" pitchFamily="18" charset="0"/>
              <a:cs typeface="Times New Roman" panose="02020603050405020304" pitchFamily="18" charset="0"/>
            </a:endParaRPr>
          </a:p>
          <a:p>
            <a:pPr algn="just">
              <a:spcBef>
                <a:spcPts val="359"/>
              </a:spcBef>
              <a:buFont typeface="Arial"/>
              <a:buChar char="•"/>
              <a:tabLst>
                <a:tab pos="499745" algn="l"/>
              </a:tabLst>
            </a:pPr>
            <a:endParaRPr lang="en-US" sz="2400" b="1" dirty="0">
              <a:latin typeface="Times New Roman" panose="02020603050405020304" pitchFamily="18" charset="0"/>
              <a:cs typeface="Times New Roman" panose="02020603050405020304" pitchFamily="18" charset="0"/>
            </a:endParaRPr>
          </a:p>
          <a:p>
            <a:pPr algn="just">
              <a:spcBef>
                <a:spcPts val="359"/>
              </a:spcBef>
              <a:tabLst>
                <a:tab pos="499745" algn="l"/>
              </a:tabLst>
            </a:pPr>
            <a:r>
              <a:rPr lang="en-US" sz="3100" b="1" spc="-20" dirty="0">
                <a:latin typeface="Times New Roman" panose="02020603050405020304" pitchFamily="18" charset="0"/>
                <a:cs typeface="Times New Roman" panose="02020603050405020304" pitchFamily="18" charset="0"/>
              </a:rPr>
              <a:t>Real-Time Data Collection:</a:t>
            </a:r>
            <a:r>
              <a:rPr lang="en-US" sz="3100" spc="-20" dirty="0">
                <a:latin typeface="Times New Roman" panose="02020603050405020304" pitchFamily="18" charset="0"/>
                <a:cs typeface="Times New Roman" panose="02020603050405020304" pitchFamily="18" charset="0"/>
              </a:rPr>
              <a:t> </a:t>
            </a:r>
            <a:endParaRPr lang="en-US" sz="3100" dirty="0">
              <a:latin typeface="Times New Roman" panose="02020603050405020304" pitchFamily="18" charset="0"/>
              <a:cs typeface="Times New Roman" panose="02020603050405020304" pitchFamily="18" charset="0"/>
            </a:endParaRPr>
          </a:p>
          <a:p>
            <a:pPr algn="just">
              <a:spcBef>
                <a:spcPts val="359"/>
              </a:spcBef>
              <a:tabLst>
                <a:tab pos="499745" algn="l"/>
              </a:tabLst>
            </a:pPr>
            <a:r>
              <a:rPr lang="en-US" sz="3100" spc="-20" dirty="0">
                <a:latin typeface="Times New Roman" panose="02020603050405020304" pitchFamily="18" charset="0"/>
                <a:cs typeface="Times New Roman" panose="02020603050405020304" pitchFamily="18" charset="0"/>
              </a:rPr>
              <a:t>The sensor is connected to the ESP32 microcontroller, which collects data at regular intervals. This continuous monitoring enables timely alerts and status updates. </a:t>
            </a:r>
            <a:endParaRPr lang="en-US" sz="3100" dirty="0">
              <a:latin typeface="Times New Roman" panose="02020603050405020304" pitchFamily="18" charset="0"/>
              <a:cs typeface="Times New Roman" panose="02020603050405020304" pitchFamily="18" charset="0"/>
            </a:endParaRPr>
          </a:p>
          <a:p>
            <a:pPr algn="just">
              <a:spcBef>
                <a:spcPts val="359"/>
              </a:spcBef>
              <a:buFont typeface="Arial"/>
              <a:buChar char="•"/>
              <a:tabLst>
                <a:tab pos="499745" algn="l"/>
              </a:tabLst>
            </a:pPr>
            <a:endParaRPr lang="en-US" sz="2400" dirty="0">
              <a:latin typeface="Times New Roman" panose="02020603050405020304" pitchFamily="18" charset="0"/>
              <a:cs typeface="Times New Roman" panose="02020603050405020304" pitchFamily="18" charset="0"/>
            </a:endParaRPr>
          </a:p>
          <a:p>
            <a:pPr algn="just">
              <a:spcBef>
                <a:spcPts val="359"/>
              </a:spcBef>
              <a:tabLst>
                <a:tab pos="499745" algn="l"/>
              </a:tabLst>
            </a:pPr>
            <a:r>
              <a:rPr lang="en-US" sz="3100" b="1" spc="-20" dirty="0">
                <a:latin typeface="Times New Roman" panose="02020603050405020304" pitchFamily="18" charset="0"/>
                <a:cs typeface="Times New Roman" panose="02020603050405020304" pitchFamily="18" charset="0"/>
              </a:rPr>
              <a:t>Storage Condition Evaluation: </a:t>
            </a:r>
            <a:endParaRPr lang="en-US" sz="3100" b="1" dirty="0">
              <a:latin typeface="Times New Roman" panose="02020603050405020304" pitchFamily="18" charset="0"/>
              <a:cs typeface="Times New Roman" panose="02020603050405020304" pitchFamily="18" charset="0"/>
            </a:endParaRPr>
          </a:p>
          <a:p>
            <a:pPr algn="just">
              <a:spcBef>
                <a:spcPts val="359"/>
              </a:spcBef>
              <a:tabLst>
                <a:tab pos="499745" algn="l"/>
              </a:tabLst>
            </a:pPr>
            <a:r>
              <a:rPr lang="en-US" sz="3100" spc="-20" dirty="0">
                <a:latin typeface="Times New Roman" panose="02020603050405020304" pitchFamily="18" charset="0"/>
                <a:cs typeface="Times New Roman" panose="02020603050405020304" pitchFamily="18" charset="0"/>
              </a:rPr>
              <a:t>The system checks whether the recorded temperature and humidity values fall within predefined safe ranges. If the conditions deviate, alerts are generated to warn the user. </a:t>
            </a:r>
            <a:endParaRPr lang="en-US" sz="3100" dirty="0">
              <a:latin typeface="Times New Roman" panose="02020603050405020304" pitchFamily="18" charset="0"/>
              <a:cs typeface="Times New Roman" panose="02020603050405020304" pitchFamily="18" charset="0"/>
            </a:endParaRPr>
          </a:p>
          <a:p>
            <a:pPr algn="just">
              <a:spcBef>
                <a:spcPts val="359"/>
              </a:spcBef>
              <a:buFont typeface="Arial"/>
              <a:buChar char="•"/>
              <a:tabLst>
                <a:tab pos="499745" algn="l"/>
              </a:tabLst>
            </a:pPr>
            <a:endParaRPr lang="en-US" sz="2400" b="1" dirty="0">
              <a:latin typeface="Times New Roman" panose="02020603050405020304" pitchFamily="18" charset="0"/>
              <a:cs typeface="Times New Roman" panose="02020603050405020304" pitchFamily="18" charset="0"/>
            </a:endParaRPr>
          </a:p>
          <a:p>
            <a:pPr algn="just">
              <a:tabLst>
                <a:tab pos="499745" algn="l"/>
              </a:tabLst>
            </a:pPr>
            <a:r>
              <a:rPr lang="en-US" sz="3100" b="1" spc="-20" dirty="0">
                <a:latin typeface="Times New Roman" panose="02020603050405020304" pitchFamily="18" charset="0"/>
                <a:cs typeface="Times New Roman" panose="02020603050405020304" pitchFamily="18" charset="0"/>
              </a:rPr>
              <a:t>Visual Monitoring via IP Webcam:</a:t>
            </a:r>
            <a:endParaRPr lang="en-US" sz="3100" b="1" dirty="0">
              <a:latin typeface="Times New Roman" panose="02020603050405020304" pitchFamily="18" charset="0"/>
              <a:cs typeface="Times New Roman" panose="02020603050405020304" pitchFamily="18" charset="0"/>
            </a:endParaRPr>
          </a:p>
          <a:p>
            <a:pPr algn="just">
              <a:spcBef>
                <a:spcPts val="359"/>
              </a:spcBef>
              <a:tabLst>
                <a:tab pos="499745" algn="l"/>
              </a:tabLst>
            </a:pPr>
            <a:r>
              <a:rPr lang="en-US" sz="3100" spc="-20" dirty="0">
                <a:latin typeface="Times New Roman" panose="02020603050405020304" pitchFamily="18" charset="0"/>
                <a:cs typeface="Times New Roman" panose="02020603050405020304" pitchFamily="18" charset="0"/>
              </a:rPr>
              <a:t>IP Webcam is used for capturing the images of the food items, which then is used for the freshness detection.</a:t>
            </a:r>
            <a:endParaRPr lang="en-US" sz="3100" dirty="0">
              <a:latin typeface="Times New Roman" panose="02020603050405020304" pitchFamily="18" charset="0"/>
              <a:cs typeface="Times New Roman" panose="02020603050405020304" pitchFamily="18" charset="0"/>
            </a:endParaRPr>
          </a:p>
        </p:txBody>
      </p:sp>
      <p:pic>
        <p:nvPicPr>
          <p:cNvPr id="3" name="object 3">
            <a:extLst>
              <a:ext uri="{FF2B5EF4-FFF2-40B4-BE49-F238E27FC236}">
                <a16:creationId xmlns:a16="http://schemas.microsoft.com/office/drawing/2014/main" id="{F0707A7C-8065-F6AC-E57A-B92CB4B8F395}"/>
              </a:ext>
            </a:extLst>
          </p:cNvPr>
          <p:cNvPicPr/>
          <p:nvPr/>
        </p:nvPicPr>
        <p:blipFill>
          <a:blip r:embed="rId2" cstate="print"/>
          <a:stretch>
            <a:fillRect/>
          </a:stretch>
        </p:blipFill>
        <p:spPr>
          <a:xfrm>
            <a:off x="283463" y="9642347"/>
            <a:ext cx="1885188" cy="452628"/>
          </a:xfrm>
          <a:prstGeom prst="rect">
            <a:avLst/>
          </a:prstGeom>
        </p:spPr>
      </p:pic>
      <p:sp>
        <p:nvSpPr>
          <p:cNvPr id="5" name="object 5">
            <a:extLst>
              <a:ext uri="{FF2B5EF4-FFF2-40B4-BE49-F238E27FC236}">
                <a16:creationId xmlns:a16="http://schemas.microsoft.com/office/drawing/2014/main" id="{B1ABB4FA-1936-5F0D-BB42-EADED1ADB2C5}"/>
              </a:ext>
            </a:extLst>
          </p:cNvPr>
          <p:cNvSpPr txBox="1"/>
          <p:nvPr/>
        </p:nvSpPr>
        <p:spPr>
          <a:xfrm>
            <a:off x="17774324" y="9716698"/>
            <a:ext cx="315595" cy="310515"/>
          </a:xfrm>
          <a:prstGeom prst="rect">
            <a:avLst/>
          </a:prstGeom>
        </p:spPr>
        <p:txBody>
          <a:bodyPr vert="horz" wrap="square" lIns="0" tIns="0" rIns="0" bIns="0" rtlCol="0">
            <a:spAutoFit/>
          </a:bodyPr>
          <a:lstStyle/>
          <a:p>
            <a:pPr marL="12700">
              <a:lnSpc>
                <a:spcPts val="2235"/>
              </a:lnSpc>
            </a:pPr>
            <a:fld id="{81D60167-4931-47E6-BA6A-407CBD079E47}" type="slidenum">
              <a:rPr sz="2250" spc="-25" dirty="0">
                <a:latin typeface="Calibri"/>
                <a:cs typeface="Calibri"/>
                <a:hlinkClick r:id="rId3"/>
              </a:rPr>
              <a:t>10</a:t>
            </a:fld>
            <a:endParaRPr sz="2250">
              <a:latin typeface="Calibri"/>
              <a:cs typeface="Calibri"/>
            </a:endParaRPr>
          </a:p>
        </p:txBody>
      </p:sp>
      <p:pic>
        <p:nvPicPr>
          <p:cNvPr id="7" name="object 6" descr="A close-up of a circuit board&#10;&#10;AI-generated content may be incorrect.">
            <a:extLst>
              <a:ext uri="{FF2B5EF4-FFF2-40B4-BE49-F238E27FC236}">
                <a16:creationId xmlns:a16="http://schemas.microsoft.com/office/drawing/2014/main" id="{1FD778EA-8ABB-F07F-F000-23C5F895A361}"/>
              </a:ext>
            </a:extLst>
          </p:cNvPr>
          <p:cNvPicPr/>
          <p:nvPr/>
        </p:nvPicPr>
        <p:blipFill>
          <a:blip r:embed="rId4" cstate="print"/>
          <a:stretch>
            <a:fillRect/>
          </a:stretch>
        </p:blipFill>
        <p:spPr>
          <a:xfrm>
            <a:off x="397922" y="1748028"/>
            <a:ext cx="5093208" cy="6790944"/>
          </a:xfrm>
          <a:prstGeom prst="rect">
            <a:avLst/>
          </a:prstGeom>
        </p:spPr>
      </p:pic>
      <p:sp>
        <p:nvSpPr>
          <p:cNvPr id="6" name="object 2">
            <a:extLst>
              <a:ext uri="{FF2B5EF4-FFF2-40B4-BE49-F238E27FC236}">
                <a16:creationId xmlns:a16="http://schemas.microsoft.com/office/drawing/2014/main" id="{9EF53061-7902-B82B-9743-CCFC8BBB8A4C}"/>
              </a:ext>
            </a:extLst>
          </p:cNvPr>
          <p:cNvSpPr txBox="1">
            <a:spLocks/>
          </p:cNvSpPr>
          <p:nvPr/>
        </p:nvSpPr>
        <p:spPr>
          <a:xfrm>
            <a:off x="649443" y="347859"/>
            <a:ext cx="16989115" cy="1328166"/>
          </a:xfrm>
          <a:prstGeom prst="rect">
            <a:avLst/>
          </a:prstGeom>
        </p:spPr>
        <p:txBody>
          <a:bodyPr vert="horz" wrap="square" lIns="0" tIns="469011" rIns="0" bIns="0" rtlCol="0">
            <a:spAutoFit/>
          </a:bodyPr>
          <a:lstStyle>
            <a:lvl1pPr>
              <a:defRPr sz="5550" b="0" i="0">
                <a:solidFill>
                  <a:srgbClr val="3156B8"/>
                </a:solidFill>
                <a:latin typeface="Times New Roman"/>
                <a:ea typeface="+mj-ea"/>
                <a:cs typeface="Times New Roman"/>
              </a:defRPr>
            </a:lvl1pPr>
          </a:lstStyle>
          <a:p>
            <a:pPr marL="290830">
              <a:spcBef>
                <a:spcPts val="105"/>
              </a:spcBef>
            </a:pPr>
            <a:r>
              <a:rPr lang="en-US" spc="-10" dirty="0"/>
              <a:t>Methodology</a:t>
            </a:r>
          </a:p>
        </p:txBody>
      </p:sp>
    </p:spTree>
    <p:extLst>
      <p:ext uri="{BB962C8B-B14F-4D97-AF65-F5344CB8AC3E}">
        <p14:creationId xmlns:p14="http://schemas.microsoft.com/office/powerpoint/2010/main" val="1968490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C54A4-E0B8-FA63-776A-D75BEFC448E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68E39C8-67AC-3B03-1F10-3F5CDAC8936B}"/>
              </a:ext>
            </a:extLst>
          </p:cNvPr>
          <p:cNvSpPr txBox="1"/>
          <p:nvPr/>
        </p:nvSpPr>
        <p:spPr>
          <a:xfrm>
            <a:off x="1026379" y="2490210"/>
            <a:ext cx="16235241" cy="5306580"/>
          </a:xfrm>
          <a:prstGeom prst="rect">
            <a:avLst/>
          </a:prstGeom>
        </p:spPr>
        <p:txBody>
          <a:bodyPr vert="horz" wrap="square" lIns="0" tIns="58419" rIns="0" bIns="0" rtlCol="0" anchor="t">
            <a:spAutoFit/>
          </a:bodyPr>
          <a:lstStyle/>
          <a:p>
            <a:pPr algn="just">
              <a:tabLst>
                <a:tab pos="499745" algn="l"/>
              </a:tabLst>
            </a:pPr>
            <a:r>
              <a:rPr lang="en-US" sz="3100" b="1" spc="-20" dirty="0">
                <a:latin typeface="Times New Roman" panose="02020603050405020304" pitchFamily="18" charset="0"/>
                <a:cs typeface="Times New Roman" panose="02020603050405020304" pitchFamily="18" charset="0"/>
              </a:rPr>
              <a:t>RFID-Based Item Identification:</a:t>
            </a:r>
            <a:endParaRPr lang="en-US" sz="3100" b="1" dirty="0">
              <a:latin typeface="Times New Roman" panose="02020603050405020304" pitchFamily="18" charset="0"/>
              <a:cs typeface="Times New Roman" panose="02020603050405020304" pitchFamily="18" charset="0"/>
            </a:endParaRPr>
          </a:p>
          <a:p>
            <a:pPr algn="just">
              <a:tabLst>
                <a:tab pos="499745" algn="l"/>
              </a:tabLst>
            </a:pPr>
            <a:r>
              <a:rPr lang="en-US" sz="3100" spc="-20" dirty="0">
                <a:latin typeface="Times New Roman" panose="02020603050405020304" pitchFamily="18" charset="0"/>
                <a:cs typeface="Times New Roman" panose="02020603050405020304" pitchFamily="18" charset="0"/>
              </a:rPr>
              <a:t>Each food item is tagged with a passive RFID tag, which is detected by the MFRC522 RFID module. This enables automatic identification of items upon scanning.</a:t>
            </a:r>
            <a:endParaRPr lang="en-US" sz="3100" dirty="0">
              <a:latin typeface="Times New Roman" panose="02020603050405020304" pitchFamily="18" charset="0"/>
              <a:cs typeface="Times New Roman" panose="02020603050405020304" pitchFamily="18" charset="0"/>
            </a:endParaRPr>
          </a:p>
          <a:p>
            <a:pPr algn="just">
              <a:tabLst>
                <a:tab pos="499745" algn="l"/>
              </a:tabLst>
            </a:pPr>
            <a:endParaRPr lang="en-US" sz="3100" b="1" dirty="0">
              <a:latin typeface="Times New Roman" panose="02020603050405020304" pitchFamily="18" charset="0"/>
              <a:cs typeface="Times New Roman" panose="02020603050405020304" pitchFamily="18" charset="0"/>
            </a:endParaRPr>
          </a:p>
          <a:p>
            <a:pPr algn="just">
              <a:tabLst>
                <a:tab pos="499745" algn="l"/>
              </a:tabLst>
            </a:pPr>
            <a:r>
              <a:rPr lang="en-US" sz="3100" b="1" spc="-20" dirty="0">
                <a:latin typeface="Times New Roman" panose="02020603050405020304" pitchFamily="18" charset="0"/>
                <a:cs typeface="Times New Roman" panose="02020603050405020304" pitchFamily="18" charset="0"/>
              </a:rPr>
              <a:t>Backend Integration and API Communication:</a:t>
            </a:r>
            <a:endParaRPr lang="en-US" sz="3100" b="1" dirty="0">
              <a:latin typeface="Times New Roman" panose="02020603050405020304" pitchFamily="18" charset="0"/>
              <a:cs typeface="Times New Roman" panose="02020603050405020304" pitchFamily="18" charset="0"/>
            </a:endParaRPr>
          </a:p>
          <a:p>
            <a:pPr algn="just">
              <a:tabLst>
                <a:tab pos="499745" algn="l"/>
              </a:tabLst>
            </a:pPr>
            <a:r>
              <a:rPr lang="en-US" sz="3100" spc="-20" dirty="0">
                <a:latin typeface="Times New Roman" panose="02020603050405020304" pitchFamily="18" charset="0"/>
                <a:cs typeface="Times New Roman" panose="02020603050405020304" pitchFamily="18" charset="0"/>
              </a:rPr>
              <a:t>The microcontroller communicates with a backend server via HTTP REST APIs. Real-time data from sensors is transmitted for processing and visualization.</a:t>
            </a:r>
            <a:endParaRPr lang="en-US" sz="3100" dirty="0">
              <a:latin typeface="Times New Roman" panose="02020603050405020304" pitchFamily="18" charset="0"/>
              <a:cs typeface="Times New Roman" panose="02020603050405020304" pitchFamily="18" charset="0"/>
            </a:endParaRPr>
          </a:p>
          <a:p>
            <a:pPr algn="just">
              <a:tabLst>
                <a:tab pos="499745" algn="l"/>
              </a:tabLst>
            </a:pPr>
            <a:endParaRPr lang="en-US" sz="3100" dirty="0">
              <a:latin typeface="Times New Roman" panose="02020603050405020304" pitchFamily="18" charset="0"/>
              <a:cs typeface="Times New Roman" panose="02020603050405020304" pitchFamily="18" charset="0"/>
            </a:endParaRPr>
          </a:p>
          <a:p>
            <a:pPr algn="just">
              <a:tabLst>
                <a:tab pos="499745" algn="l"/>
              </a:tabLst>
            </a:pPr>
            <a:r>
              <a:rPr lang="en-US" sz="3100" b="1" spc="-20" dirty="0">
                <a:latin typeface="Times New Roman" panose="02020603050405020304" pitchFamily="18" charset="0"/>
                <a:cs typeface="Times New Roman" panose="02020603050405020304" pitchFamily="18" charset="0"/>
              </a:rPr>
              <a:t>Live Status Updates to Frontend:</a:t>
            </a:r>
            <a:endParaRPr lang="en-US" sz="3100" b="1" dirty="0">
              <a:latin typeface="Times New Roman" panose="02020603050405020304" pitchFamily="18" charset="0"/>
              <a:cs typeface="Times New Roman" panose="02020603050405020304" pitchFamily="18" charset="0"/>
            </a:endParaRPr>
          </a:p>
          <a:p>
            <a:pPr algn="just">
              <a:tabLst>
                <a:tab pos="499745" algn="l"/>
              </a:tabLst>
            </a:pPr>
            <a:r>
              <a:rPr lang="en-US" sz="3100" spc="-20" dirty="0">
                <a:latin typeface="Times New Roman" panose="02020603050405020304" pitchFamily="18" charset="0"/>
                <a:cs typeface="Times New Roman" panose="02020603050405020304" pitchFamily="18" charset="0"/>
              </a:rPr>
              <a:t>The system ensures that any changes in inventory—such as adding or removing an item—are instantly reflected in the web application, keeping the user informed.</a:t>
            </a:r>
            <a:endParaRPr lang="en-US" sz="3100" dirty="0">
              <a:latin typeface="Times New Roman" panose="02020603050405020304" pitchFamily="18" charset="0"/>
              <a:cs typeface="Times New Roman" panose="02020603050405020304" pitchFamily="18" charset="0"/>
            </a:endParaRPr>
          </a:p>
        </p:txBody>
      </p:sp>
      <p:pic>
        <p:nvPicPr>
          <p:cNvPr id="3" name="object 3">
            <a:extLst>
              <a:ext uri="{FF2B5EF4-FFF2-40B4-BE49-F238E27FC236}">
                <a16:creationId xmlns:a16="http://schemas.microsoft.com/office/drawing/2014/main" id="{EE2D24EC-E8AA-8ED8-1569-E09D9945AF2F}"/>
              </a:ext>
            </a:extLst>
          </p:cNvPr>
          <p:cNvPicPr/>
          <p:nvPr/>
        </p:nvPicPr>
        <p:blipFill>
          <a:blip r:embed="rId2" cstate="print"/>
          <a:stretch>
            <a:fillRect/>
          </a:stretch>
        </p:blipFill>
        <p:spPr>
          <a:xfrm>
            <a:off x="283463" y="9642347"/>
            <a:ext cx="1885188" cy="452628"/>
          </a:xfrm>
          <a:prstGeom prst="rect">
            <a:avLst/>
          </a:prstGeom>
        </p:spPr>
      </p:pic>
      <p:sp>
        <p:nvSpPr>
          <p:cNvPr id="5" name="object 5">
            <a:extLst>
              <a:ext uri="{FF2B5EF4-FFF2-40B4-BE49-F238E27FC236}">
                <a16:creationId xmlns:a16="http://schemas.microsoft.com/office/drawing/2014/main" id="{0C92A879-0F6C-F7EF-CE6F-58C7744C563C}"/>
              </a:ext>
            </a:extLst>
          </p:cNvPr>
          <p:cNvSpPr txBox="1"/>
          <p:nvPr/>
        </p:nvSpPr>
        <p:spPr>
          <a:xfrm>
            <a:off x="17774324" y="9716698"/>
            <a:ext cx="315595" cy="310515"/>
          </a:xfrm>
          <a:prstGeom prst="rect">
            <a:avLst/>
          </a:prstGeom>
        </p:spPr>
        <p:txBody>
          <a:bodyPr vert="horz" wrap="square" lIns="0" tIns="0" rIns="0" bIns="0" rtlCol="0">
            <a:spAutoFit/>
          </a:bodyPr>
          <a:lstStyle/>
          <a:p>
            <a:pPr marL="12700">
              <a:lnSpc>
                <a:spcPts val="2235"/>
              </a:lnSpc>
            </a:pPr>
            <a:fld id="{81D60167-4931-47E6-BA6A-407CBD079E47}" type="slidenum">
              <a:rPr sz="2250" spc="-25" dirty="0">
                <a:latin typeface="Calibri"/>
                <a:cs typeface="Calibri"/>
                <a:hlinkClick r:id="rId3"/>
              </a:rPr>
              <a:t>11</a:t>
            </a:fld>
            <a:endParaRPr sz="2250">
              <a:latin typeface="Calibri"/>
              <a:cs typeface="Calibri"/>
            </a:endParaRPr>
          </a:p>
        </p:txBody>
      </p:sp>
      <p:sp>
        <p:nvSpPr>
          <p:cNvPr id="6" name="object 2">
            <a:extLst>
              <a:ext uri="{FF2B5EF4-FFF2-40B4-BE49-F238E27FC236}">
                <a16:creationId xmlns:a16="http://schemas.microsoft.com/office/drawing/2014/main" id="{38A886E1-47E1-1154-8295-46E7F0BE7A0C}"/>
              </a:ext>
            </a:extLst>
          </p:cNvPr>
          <p:cNvSpPr txBox="1">
            <a:spLocks/>
          </p:cNvSpPr>
          <p:nvPr/>
        </p:nvSpPr>
        <p:spPr>
          <a:xfrm>
            <a:off x="649443" y="347859"/>
            <a:ext cx="16989115" cy="1328166"/>
          </a:xfrm>
          <a:prstGeom prst="rect">
            <a:avLst/>
          </a:prstGeom>
        </p:spPr>
        <p:txBody>
          <a:bodyPr vert="horz" wrap="square" lIns="0" tIns="469011" rIns="0" bIns="0" rtlCol="0">
            <a:spAutoFit/>
          </a:bodyPr>
          <a:lstStyle>
            <a:lvl1pPr>
              <a:defRPr sz="5550" b="0" i="0">
                <a:solidFill>
                  <a:srgbClr val="3156B8"/>
                </a:solidFill>
                <a:latin typeface="Times New Roman"/>
                <a:ea typeface="+mj-ea"/>
                <a:cs typeface="Times New Roman"/>
              </a:defRPr>
            </a:lvl1pPr>
          </a:lstStyle>
          <a:p>
            <a:pPr marL="290830">
              <a:spcBef>
                <a:spcPts val="105"/>
              </a:spcBef>
            </a:pPr>
            <a:r>
              <a:rPr lang="en-US" spc="-10" dirty="0"/>
              <a:t>Methodology</a:t>
            </a:r>
          </a:p>
        </p:txBody>
      </p:sp>
    </p:spTree>
    <p:extLst>
      <p:ext uri="{BB962C8B-B14F-4D97-AF65-F5344CB8AC3E}">
        <p14:creationId xmlns:p14="http://schemas.microsoft.com/office/powerpoint/2010/main" val="1297211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3463" y="9642347"/>
            <a:ext cx="1885188" cy="452628"/>
          </a:xfrm>
          <a:prstGeom prst="rect">
            <a:avLst/>
          </a:prstGeom>
        </p:spPr>
      </p:pic>
      <p:sp>
        <p:nvSpPr>
          <p:cNvPr id="15" name="object 15"/>
          <p:cNvSpPr txBox="1"/>
          <p:nvPr/>
        </p:nvSpPr>
        <p:spPr>
          <a:xfrm>
            <a:off x="17915001" y="9822205"/>
            <a:ext cx="315595" cy="287771"/>
          </a:xfrm>
          <a:prstGeom prst="rect">
            <a:avLst/>
          </a:prstGeom>
        </p:spPr>
        <p:txBody>
          <a:bodyPr vert="horz" wrap="square" lIns="0" tIns="0" rIns="0" bIns="0" rtlCol="0" anchor="t">
            <a:spAutoFit/>
          </a:bodyPr>
          <a:lstStyle/>
          <a:p>
            <a:pPr marL="12700">
              <a:lnSpc>
                <a:spcPts val="2235"/>
              </a:lnSpc>
            </a:pPr>
            <a:fld id="{BC8DA9C5-CDB7-41A5-9440-57B8EC88B93B}" type="slidenum">
              <a:rPr lang="en-US" sz="2250" spc="-25">
                <a:latin typeface="Calibri"/>
                <a:cs typeface="Calibri"/>
              </a:rPr>
              <a:t>12</a:t>
            </a:fld>
            <a:endParaRPr sz="2250" spc="-25">
              <a:latin typeface="Calibri"/>
              <a:cs typeface="Calibri"/>
            </a:endParaRPr>
          </a:p>
        </p:txBody>
      </p:sp>
      <p:pic>
        <p:nvPicPr>
          <p:cNvPr id="16" name="Picture 15" descr="A circuit board with wires&#10;&#10;AI-generated content may be incorrect.">
            <a:extLst>
              <a:ext uri="{FF2B5EF4-FFF2-40B4-BE49-F238E27FC236}">
                <a16:creationId xmlns:a16="http://schemas.microsoft.com/office/drawing/2014/main" id="{256750BE-0638-954E-EDDC-552CF7192340}"/>
              </a:ext>
            </a:extLst>
          </p:cNvPr>
          <p:cNvPicPr>
            <a:picLocks noChangeAspect="1"/>
          </p:cNvPicPr>
          <p:nvPr/>
        </p:nvPicPr>
        <p:blipFill>
          <a:blip r:embed="rId3"/>
          <a:stretch>
            <a:fillRect/>
          </a:stretch>
        </p:blipFill>
        <p:spPr>
          <a:xfrm flipH="1">
            <a:off x="779585" y="3084591"/>
            <a:ext cx="9170952" cy="4117819"/>
          </a:xfrm>
          <a:prstGeom prst="rect">
            <a:avLst/>
          </a:prstGeom>
        </p:spPr>
      </p:pic>
      <p:sp>
        <p:nvSpPr>
          <p:cNvPr id="17" name="TextBox 16">
            <a:extLst>
              <a:ext uri="{FF2B5EF4-FFF2-40B4-BE49-F238E27FC236}">
                <a16:creationId xmlns:a16="http://schemas.microsoft.com/office/drawing/2014/main" id="{FB8F2D92-399A-39A1-92C7-193BDEFD14ED}"/>
              </a:ext>
            </a:extLst>
          </p:cNvPr>
          <p:cNvSpPr txBox="1"/>
          <p:nvPr/>
        </p:nvSpPr>
        <p:spPr>
          <a:xfrm>
            <a:off x="10153934" y="1865680"/>
            <a:ext cx="7492568"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ts val="600"/>
              </a:spcBef>
            </a:pPr>
            <a:r>
              <a:rPr lang="en-US" sz="3100" dirty="0">
                <a:latin typeface="Times New Roman" panose="02020603050405020304" pitchFamily="18" charset="0"/>
                <a:cs typeface="Times New Roman" panose="02020603050405020304" pitchFamily="18" charset="0"/>
              </a:rPr>
              <a:t>RFID reader modules operate by emitting a short-range radio frequency signal that activates passive RFID tags attached to food items.</a:t>
            </a:r>
          </a:p>
          <a:p>
            <a:pPr algn="just">
              <a:spcBef>
                <a:spcPts val="600"/>
              </a:spcBef>
            </a:pPr>
            <a:endParaRPr lang="en-US" sz="2400" dirty="0">
              <a:latin typeface="Times New Roman" panose="02020603050405020304" pitchFamily="18" charset="0"/>
              <a:cs typeface="Times New Roman" panose="02020603050405020304" pitchFamily="18" charset="0"/>
            </a:endParaRPr>
          </a:p>
          <a:p>
            <a:pPr algn="just">
              <a:spcBef>
                <a:spcPts val="600"/>
              </a:spcBef>
            </a:pPr>
            <a:r>
              <a:rPr lang="en-US" sz="3100" dirty="0">
                <a:latin typeface="Times New Roman" panose="02020603050405020304" pitchFamily="18" charset="0"/>
                <a:cs typeface="Times New Roman" panose="02020603050405020304" pitchFamily="18" charset="0"/>
              </a:rPr>
              <a:t>Upon activation, each tag transmits its unique identifier, which is captured and sent to the microcontroller for processing.</a:t>
            </a:r>
          </a:p>
          <a:p>
            <a:pPr algn="just">
              <a:spcBef>
                <a:spcPts val="600"/>
              </a:spcBef>
            </a:pPr>
            <a:endParaRPr lang="en-US" sz="2400" dirty="0">
              <a:latin typeface="Times New Roman" panose="02020603050405020304" pitchFamily="18" charset="0"/>
              <a:cs typeface="Times New Roman" panose="02020603050405020304" pitchFamily="18" charset="0"/>
            </a:endParaRPr>
          </a:p>
          <a:p>
            <a:pPr algn="just">
              <a:spcBef>
                <a:spcPts val="600"/>
              </a:spcBef>
            </a:pPr>
            <a:r>
              <a:rPr lang="en-US" sz="3100" dirty="0">
                <a:latin typeface="Times New Roman" panose="02020603050405020304" pitchFamily="18" charset="0"/>
                <a:cs typeface="Times New Roman" panose="02020603050405020304" pitchFamily="18" charset="0"/>
              </a:rPr>
              <a:t>The microcontroller matches tag data with the inventory database, triggering updates such as addition, removal, or timestamp logging of items.</a:t>
            </a:r>
          </a:p>
        </p:txBody>
      </p:sp>
      <p:sp>
        <p:nvSpPr>
          <p:cNvPr id="6" name="object 2">
            <a:extLst>
              <a:ext uri="{FF2B5EF4-FFF2-40B4-BE49-F238E27FC236}">
                <a16:creationId xmlns:a16="http://schemas.microsoft.com/office/drawing/2014/main" id="{22377448-218A-1147-1E15-ED56B64A4542}"/>
              </a:ext>
            </a:extLst>
          </p:cNvPr>
          <p:cNvSpPr txBox="1">
            <a:spLocks/>
          </p:cNvSpPr>
          <p:nvPr/>
        </p:nvSpPr>
        <p:spPr>
          <a:xfrm>
            <a:off x="649443" y="347859"/>
            <a:ext cx="16989115" cy="1328166"/>
          </a:xfrm>
          <a:prstGeom prst="rect">
            <a:avLst/>
          </a:prstGeom>
        </p:spPr>
        <p:txBody>
          <a:bodyPr vert="horz" wrap="square" lIns="0" tIns="469011" rIns="0" bIns="0" rtlCol="0">
            <a:spAutoFit/>
          </a:bodyPr>
          <a:lstStyle>
            <a:lvl1pPr>
              <a:defRPr sz="5550" b="0" i="0">
                <a:solidFill>
                  <a:srgbClr val="3156B8"/>
                </a:solidFill>
                <a:latin typeface="Times New Roman"/>
                <a:ea typeface="+mj-ea"/>
                <a:cs typeface="Times New Roman"/>
              </a:defRPr>
            </a:lvl1pPr>
          </a:lstStyle>
          <a:p>
            <a:pPr marL="290830">
              <a:spcBef>
                <a:spcPts val="105"/>
              </a:spcBef>
            </a:pPr>
            <a:r>
              <a:rPr lang="en-US" spc="-10" dirty="0"/>
              <a:t>Methodology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30351" y="2346127"/>
            <a:ext cx="4939665" cy="1047723"/>
          </a:xfrm>
          <a:prstGeom prst="rect">
            <a:avLst/>
          </a:prstGeom>
        </p:spPr>
        <p:txBody>
          <a:bodyPr vert="horz" wrap="square" lIns="0" tIns="12065" rIns="0" bIns="0" rtlCol="0">
            <a:spAutoFit/>
          </a:bodyPr>
          <a:lstStyle/>
          <a:p>
            <a:pPr marL="12700" marR="5080">
              <a:lnSpc>
                <a:spcPct val="109400"/>
              </a:lnSpc>
              <a:spcBef>
                <a:spcPts val="95"/>
              </a:spcBef>
              <a:tabLst>
                <a:tab pos="1520825" algn="l"/>
                <a:tab pos="1870075" algn="l"/>
                <a:tab pos="2828925" algn="l"/>
                <a:tab pos="2955290" algn="l"/>
                <a:tab pos="3819525" algn="l"/>
                <a:tab pos="4336415" algn="l"/>
              </a:tabLst>
            </a:pPr>
            <a:r>
              <a:rPr sz="3200" spc="-10" dirty="0">
                <a:latin typeface="Times New Roman"/>
                <a:cs typeface="Times New Roman"/>
              </a:rPr>
              <a:t>Combined</a:t>
            </a:r>
            <a:r>
              <a:rPr sz="3200" dirty="0">
                <a:latin typeface="Times New Roman"/>
                <a:cs typeface="Times New Roman"/>
              </a:rPr>
              <a:t>	</a:t>
            </a:r>
            <a:r>
              <a:rPr sz="3200" spc="-20" dirty="0">
                <a:latin typeface="Times New Roman"/>
                <a:cs typeface="Times New Roman"/>
              </a:rPr>
              <a:t>RFID</a:t>
            </a:r>
            <a:r>
              <a:rPr sz="3200" dirty="0">
                <a:latin typeface="Times New Roman"/>
                <a:cs typeface="Times New Roman"/>
              </a:rPr>
              <a:t>		</a:t>
            </a:r>
            <a:r>
              <a:rPr sz="3200" spc="-10" dirty="0">
                <a:latin typeface="Times New Roman"/>
                <a:cs typeface="Times New Roman"/>
              </a:rPr>
              <a:t>module</a:t>
            </a:r>
            <a:r>
              <a:rPr sz="3200" dirty="0">
                <a:latin typeface="Times New Roman"/>
                <a:cs typeface="Times New Roman"/>
              </a:rPr>
              <a:t>	</a:t>
            </a:r>
            <a:r>
              <a:rPr sz="3200" spc="-25" dirty="0">
                <a:latin typeface="Times New Roman"/>
                <a:cs typeface="Times New Roman"/>
              </a:rPr>
              <a:t>and </a:t>
            </a:r>
            <a:r>
              <a:rPr sz="3200" spc="-10" dirty="0">
                <a:latin typeface="Times New Roman"/>
                <a:cs typeface="Times New Roman"/>
              </a:rPr>
              <a:t>DHT22</a:t>
            </a:r>
            <a:r>
              <a:rPr sz="3200" dirty="0">
                <a:latin typeface="Times New Roman"/>
                <a:cs typeface="Times New Roman"/>
              </a:rPr>
              <a:t>	</a:t>
            </a:r>
            <a:r>
              <a:rPr sz="3200" spc="-10" dirty="0">
                <a:latin typeface="Times New Roman"/>
                <a:cs typeface="Times New Roman"/>
              </a:rPr>
              <a:t>sensor</a:t>
            </a:r>
            <a:r>
              <a:rPr sz="3200" dirty="0">
                <a:latin typeface="Times New Roman"/>
                <a:cs typeface="Times New Roman"/>
              </a:rPr>
              <a:t>	</a:t>
            </a:r>
            <a:r>
              <a:rPr sz="3200" spc="-20" dirty="0">
                <a:latin typeface="Times New Roman"/>
                <a:cs typeface="Times New Roman"/>
              </a:rPr>
              <a:t>with</a:t>
            </a:r>
            <a:r>
              <a:rPr sz="3200" dirty="0">
                <a:latin typeface="Times New Roman"/>
                <a:cs typeface="Times New Roman"/>
              </a:rPr>
              <a:t>	</a:t>
            </a:r>
            <a:r>
              <a:rPr sz="3200" spc="-10" dirty="0">
                <a:latin typeface="Times New Roman"/>
                <a:cs typeface="Times New Roman"/>
              </a:rPr>
              <a:t>ESP32</a:t>
            </a:r>
            <a:endParaRPr sz="3200" dirty="0">
              <a:latin typeface="Times New Roman"/>
              <a:cs typeface="Times New Roman"/>
            </a:endParaRPr>
          </a:p>
        </p:txBody>
      </p:sp>
      <p:sp>
        <p:nvSpPr>
          <p:cNvPr id="3" name="object 3"/>
          <p:cNvSpPr txBox="1"/>
          <p:nvPr/>
        </p:nvSpPr>
        <p:spPr>
          <a:xfrm>
            <a:off x="930351" y="3399618"/>
            <a:ext cx="2638425" cy="1047723"/>
          </a:xfrm>
          <a:prstGeom prst="rect">
            <a:avLst/>
          </a:prstGeom>
        </p:spPr>
        <p:txBody>
          <a:bodyPr vert="horz" wrap="square" lIns="0" tIns="12065" rIns="0" bIns="0" rtlCol="0">
            <a:spAutoFit/>
          </a:bodyPr>
          <a:lstStyle/>
          <a:p>
            <a:pPr marL="12700" marR="5080">
              <a:lnSpc>
                <a:spcPct val="109400"/>
              </a:lnSpc>
              <a:spcBef>
                <a:spcPts val="95"/>
              </a:spcBef>
            </a:pPr>
            <a:r>
              <a:rPr sz="3200" spc="-20" dirty="0">
                <a:latin typeface="Times New Roman"/>
                <a:cs typeface="Times New Roman"/>
              </a:rPr>
              <a:t>microcontroller, </a:t>
            </a:r>
            <a:r>
              <a:rPr sz="3200" spc="-10" dirty="0">
                <a:latin typeface="Times New Roman"/>
                <a:cs typeface="Times New Roman"/>
              </a:rPr>
              <a:t>simultaneous</a:t>
            </a:r>
            <a:endParaRPr sz="3200" dirty="0">
              <a:latin typeface="Times New Roman"/>
              <a:cs typeface="Times New Roman"/>
            </a:endParaRPr>
          </a:p>
        </p:txBody>
      </p:sp>
      <p:sp>
        <p:nvSpPr>
          <p:cNvPr id="4" name="object 4"/>
          <p:cNvSpPr txBox="1"/>
          <p:nvPr/>
        </p:nvSpPr>
        <p:spPr>
          <a:xfrm>
            <a:off x="4260596" y="3413266"/>
            <a:ext cx="1608455" cy="1047723"/>
          </a:xfrm>
          <a:prstGeom prst="rect">
            <a:avLst/>
          </a:prstGeom>
        </p:spPr>
        <p:txBody>
          <a:bodyPr vert="horz" wrap="square" lIns="0" tIns="12065" rIns="0" bIns="0" rtlCol="0">
            <a:spAutoFit/>
          </a:bodyPr>
          <a:lstStyle/>
          <a:p>
            <a:pPr marL="128270" marR="5080" indent="-116205">
              <a:lnSpc>
                <a:spcPct val="109400"/>
              </a:lnSpc>
              <a:spcBef>
                <a:spcPts val="95"/>
              </a:spcBef>
            </a:pPr>
            <a:r>
              <a:rPr sz="3200" spc="-10" dirty="0">
                <a:latin typeface="Times New Roman"/>
                <a:cs typeface="Times New Roman"/>
              </a:rPr>
              <a:t>achieving </a:t>
            </a:r>
            <a:r>
              <a:rPr sz="3200" dirty="0">
                <a:latin typeface="Times New Roman"/>
                <a:cs typeface="Times New Roman"/>
              </a:rPr>
              <a:t>real-</a:t>
            </a:r>
            <a:r>
              <a:rPr sz="3200" spc="-20" dirty="0">
                <a:latin typeface="Times New Roman"/>
                <a:cs typeface="Times New Roman"/>
              </a:rPr>
              <a:t>time</a:t>
            </a:r>
            <a:endParaRPr sz="3200" dirty="0">
              <a:latin typeface="Times New Roman"/>
              <a:cs typeface="Times New Roman"/>
            </a:endParaRPr>
          </a:p>
        </p:txBody>
      </p:sp>
      <p:pic>
        <p:nvPicPr>
          <p:cNvPr id="6" name="object 6"/>
          <p:cNvPicPr/>
          <p:nvPr/>
        </p:nvPicPr>
        <p:blipFill>
          <a:blip r:embed="rId4" cstate="print"/>
          <a:stretch>
            <a:fillRect/>
          </a:stretch>
        </p:blipFill>
        <p:spPr>
          <a:xfrm>
            <a:off x="283463" y="9642347"/>
            <a:ext cx="1885188" cy="452628"/>
          </a:xfrm>
          <a:prstGeom prst="rect">
            <a:avLst/>
          </a:prstGeom>
        </p:spPr>
      </p:pic>
      <p:sp>
        <p:nvSpPr>
          <p:cNvPr id="9" name="object 9"/>
          <p:cNvSpPr txBox="1"/>
          <p:nvPr/>
        </p:nvSpPr>
        <p:spPr>
          <a:xfrm>
            <a:off x="17774324" y="9804620"/>
            <a:ext cx="315595" cy="310515"/>
          </a:xfrm>
          <a:prstGeom prst="rect">
            <a:avLst/>
          </a:prstGeom>
        </p:spPr>
        <p:txBody>
          <a:bodyPr vert="horz" wrap="square" lIns="0" tIns="0" rIns="0" bIns="0" rtlCol="0">
            <a:spAutoFit/>
          </a:bodyPr>
          <a:lstStyle/>
          <a:p>
            <a:pPr marL="12700">
              <a:lnSpc>
                <a:spcPts val="2235"/>
              </a:lnSpc>
            </a:pPr>
            <a:fld id="{81D60167-4931-47E6-BA6A-407CBD079E47}" type="slidenum">
              <a:rPr sz="2250" spc="-25" dirty="0">
                <a:latin typeface="Calibri"/>
                <a:cs typeface="Calibri"/>
                <a:hlinkClick r:id="rId5"/>
              </a:rPr>
              <a:t>13</a:t>
            </a:fld>
            <a:endParaRPr sz="2250">
              <a:latin typeface="Calibri"/>
              <a:cs typeface="Calibri"/>
            </a:endParaRPr>
          </a:p>
        </p:txBody>
      </p:sp>
      <p:pic>
        <p:nvPicPr>
          <p:cNvPr id="10" name="WhatsApp Video 2025-04-14 at 18.55.01_a7e6dd2d">
            <a:hlinkClick r:id="" action="ppaction://media"/>
            <a:extLst>
              <a:ext uri="{FF2B5EF4-FFF2-40B4-BE49-F238E27FC236}">
                <a16:creationId xmlns:a16="http://schemas.microsoft.com/office/drawing/2014/main" id="{54A45E04-71A8-DAB2-2CBD-4B44CB8EBE6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030074" y="2389785"/>
            <a:ext cx="12059306" cy="5507431"/>
          </a:xfrm>
          <a:prstGeom prst="rect">
            <a:avLst/>
          </a:prstGeom>
        </p:spPr>
      </p:pic>
      <p:sp>
        <p:nvSpPr>
          <p:cNvPr id="12" name="object 2">
            <a:extLst>
              <a:ext uri="{FF2B5EF4-FFF2-40B4-BE49-F238E27FC236}">
                <a16:creationId xmlns:a16="http://schemas.microsoft.com/office/drawing/2014/main" id="{9AA9634A-ABB8-CB3F-A1CC-CD71CA396277}"/>
              </a:ext>
            </a:extLst>
          </p:cNvPr>
          <p:cNvSpPr txBox="1">
            <a:spLocks/>
          </p:cNvSpPr>
          <p:nvPr/>
        </p:nvSpPr>
        <p:spPr>
          <a:xfrm>
            <a:off x="649443" y="347859"/>
            <a:ext cx="16989115" cy="1328166"/>
          </a:xfrm>
          <a:prstGeom prst="rect">
            <a:avLst/>
          </a:prstGeom>
        </p:spPr>
        <p:txBody>
          <a:bodyPr vert="horz" wrap="square" lIns="0" tIns="469011" rIns="0" bIns="0" rtlCol="0">
            <a:spAutoFit/>
          </a:bodyPr>
          <a:lstStyle>
            <a:lvl1pPr>
              <a:defRPr sz="5550" b="0" i="0">
                <a:solidFill>
                  <a:srgbClr val="3156B8"/>
                </a:solidFill>
                <a:latin typeface="Times New Roman"/>
                <a:ea typeface="+mj-ea"/>
                <a:cs typeface="Times New Roman"/>
              </a:defRPr>
            </a:lvl1pPr>
          </a:lstStyle>
          <a:p>
            <a:pPr marL="290830">
              <a:spcBef>
                <a:spcPts val="105"/>
              </a:spcBef>
            </a:pPr>
            <a:r>
              <a:rPr lang="en-US" spc="-10" dirty="0"/>
              <a:t>Methodology</a:t>
            </a:r>
          </a:p>
        </p:txBody>
      </p:sp>
      <p:sp>
        <p:nvSpPr>
          <p:cNvPr id="7" name="TextBox 6">
            <a:extLst>
              <a:ext uri="{FF2B5EF4-FFF2-40B4-BE49-F238E27FC236}">
                <a16:creationId xmlns:a16="http://schemas.microsoft.com/office/drawing/2014/main" id="{5E1D2D24-97E8-D829-7358-438F66C42BF2}"/>
              </a:ext>
            </a:extLst>
          </p:cNvPr>
          <p:cNvSpPr txBox="1"/>
          <p:nvPr/>
        </p:nvSpPr>
        <p:spPr>
          <a:xfrm>
            <a:off x="847498" y="4406397"/>
            <a:ext cx="4939665" cy="2554545"/>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Inventory tracking for individual  food products and storage monitoring through temperature and humidity readings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6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051FD-DBDD-0406-C319-121000082C2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D303B13-22EA-A452-006F-77A80A964E55}"/>
              </a:ext>
            </a:extLst>
          </p:cNvPr>
          <p:cNvSpPr txBox="1"/>
          <p:nvPr/>
        </p:nvSpPr>
        <p:spPr>
          <a:xfrm>
            <a:off x="1257935" y="1816264"/>
            <a:ext cx="15772130" cy="7216656"/>
          </a:xfrm>
          <a:prstGeom prst="rect">
            <a:avLst/>
          </a:prstGeom>
        </p:spPr>
        <p:txBody>
          <a:bodyPr vert="horz" wrap="square" lIns="0" tIns="43815" rIns="0" bIns="0" rtlCol="0" anchor="t">
            <a:spAutoFit/>
          </a:bodyPr>
          <a:lstStyle/>
          <a:p>
            <a:pPr algn="just">
              <a:spcBef>
                <a:spcPts val="345"/>
              </a:spcBef>
              <a:tabLst>
                <a:tab pos="231775" algn="l"/>
              </a:tabLst>
            </a:pPr>
            <a:r>
              <a:rPr lang="en-US" sz="3200" b="1" dirty="0">
                <a:latin typeface="Times New Roman" panose="02020603050405020304" pitchFamily="18" charset="0"/>
                <a:cs typeface="Times New Roman" panose="02020603050405020304" pitchFamily="18" charset="0"/>
              </a:rPr>
              <a:t>Dataset Organization and Preprocessing:</a:t>
            </a:r>
            <a:endParaRPr lang="en-US" sz="3200" dirty="0">
              <a:solidFill>
                <a:srgbClr val="000000"/>
              </a:solidFill>
              <a:latin typeface="Times New Roman" panose="02020603050405020304" pitchFamily="18" charset="0"/>
              <a:cs typeface="Times New Roman" panose="02020603050405020304" pitchFamily="18" charset="0"/>
            </a:endParaRPr>
          </a:p>
          <a:p>
            <a:pPr algn="just">
              <a:spcBef>
                <a:spcPts val="345"/>
              </a:spcBef>
              <a:buFont typeface="Arial MT"/>
              <a:buChar char="•"/>
              <a:tabLst>
                <a:tab pos="231775" algn="l"/>
              </a:tabLst>
            </a:pPr>
            <a:r>
              <a:rPr lang="en-US" sz="3200" spc="-10" dirty="0">
                <a:solidFill>
                  <a:srgbClr val="15203E"/>
                </a:solidFill>
                <a:latin typeface="Times New Roman" panose="02020603050405020304" pitchFamily="18" charset="0"/>
                <a:cs typeface="Times New Roman" panose="02020603050405020304" pitchFamily="18" charset="0"/>
              </a:rPr>
              <a:t>The model is trained using the publicly available </a:t>
            </a:r>
            <a:r>
              <a:rPr lang="en-US" sz="3200" b="1" spc="-10" dirty="0">
                <a:solidFill>
                  <a:srgbClr val="15203E"/>
                </a:solidFill>
                <a:latin typeface="Times New Roman" panose="02020603050405020304" pitchFamily="18" charset="0"/>
                <a:cs typeface="Times New Roman" panose="02020603050405020304" pitchFamily="18" charset="0"/>
              </a:rPr>
              <a:t>Fruits and Vegetables Dataset</a:t>
            </a:r>
            <a:r>
              <a:rPr lang="en-US" sz="3200" spc="-10" dirty="0">
                <a:solidFill>
                  <a:srgbClr val="15203E"/>
                </a:solidFill>
                <a:latin typeface="Times New Roman" panose="02020603050405020304" pitchFamily="18" charset="0"/>
                <a:cs typeface="Times New Roman" panose="02020603050405020304" pitchFamily="18" charset="0"/>
              </a:rPr>
              <a:t>, which contains approximately 12000 images divided into two high-level categories—Fruits and Vegetables. Each subfolder represents specific food types and their freshness (e.g., </a:t>
            </a:r>
            <a:r>
              <a:rPr lang="en-US" sz="3200" spc="-10" dirty="0" err="1">
                <a:solidFill>
                  <a:srgbClr val="15203E"/>
                </a:solidFill>
                <a:latin typeface="Times New Roman" panose="02020603050405020304" pitchFamily="18" charset="0"/>
                <a:cs typeface="Times New Roman" panose="02020603050405020304" pitchFamily="18" charset="0"/>
              </a:rPr>
              <a:t>FreshApple</a:t>
            </a:r>
            <a:r>
              <a:rPr lang="en-US" sz="3200" spc="-10" dirty="0">
                <a:solidFill>
                  <a:srgbClr val="15203E"/>
                </a:solidFill>
                <a:latin typeface="Times New Roman" panose="02020603050405020304" pitchFamily="18" charset="0"/>
                <a:cs typeface="Times New Roman" panose="02020603050405020304" pitchFamily="18" charset="0"/>
              </a:rPr>
              <a:t>, </a:t>
            </a:r>
            <a:r>
              <a:rPr lang="en-US" sz="3200" spc="-10" dirty="0" err="1">
                <a:solidFill>
                  <a:srgbClr val="15203E"/>
                </a:solidFill>
                <a:latin typeface="Times New Roman" panose="02020603050405020304" pitchFamily="18" charset="0"/>
                <a:cs typeface="Times New Roman" panose="02020603050405020304" pitchFamily="18" charset="0"/>
              </a:rPr>
              <a:t>RottenApple</a:t>
            </a:r>
            <a:r>
              <a:rPr lang="en-US" sz="3200" spc="-10" dirty="0">
                <a:solidFill>
                  <a:srgbClr val="15203E"/>
                </a:solidFill>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a:p>
            <a:pPr algn="just">
              <a:spcBef>
                <a:spcPts val="345"/>
              </a:spcBef>
              <a:buFont typeface="Arial MT"/>
              <a:buChar char="•"/>
              <a:tabLst>
                <a:tab pos="231775" algn="l"/>
              </a:tabLst>
            </a:pPr>
            <a:r>
              <a:rPr lang="en-US" sz="3200" b="1" spc="-10" dirty="0">
                <a:solidFill>
                  <a:srgbClr val="15203E"/>
                </a:solidFill>
                <a:latin typeface="Times New Roman" panose="02020603050405020304" pitchFamily="18" charset="0"/>
                <a:cs typeface="Times New Roman" panose="02020603050405020304" pitchFamily="18" charset="0"/>
              </a:rPr>
              <a:t>Image Selection:</a:t>
            </a:r>
            <a:r>
              <a:rPr lang="en-US" sz="3200" spc="-10" dirty="0">
                <a:solidFill>
                  <a:srgbClr val="15203E"/>
                </a:solidFill>
                <a:latin typeface="Times New Roman" panose="02020603050405020304" pitchFamily="18" charset="0"/>
                <a:cs typeface="Times New Roman" panose="02020603050405020304" pitchFamily="18" charset="0"/>
              </a:rPr>
              <a:t> To maintain class balance and reduce computational overhead, 400 images were selected per class.</a:t>
            </a:r>
            <a:endParaRPr lang="en-US" sz="3200" dirty="0">
              <a:latin typeface="Times New Roman" panose="02020603050405020304" pitchFamily="18" charset="0"/>
              <a:cs typeface="Times New Roman" panose="02020603050405020304" pitchFamily="18" charset="0"/>
            </a:endParaRPr>
          </a:p>
          <a:p>
            <a:pPr algn="just">
              <a:spcBef>
                <a:spcPts val="345"/>
              </a:spcBef>
              <a:buFont typeface="Arial MT"/>
              <a:buChar char="•"/>
              <a:tabLst>
                <a:tab pos="231775" algn="l"/>
              </a:tabLst>
            </a:pPr>
            <a:endParaRPr lang="en-US" sz="3200" spc="-10" dirty="0">
              <a:solidFill>
                <a:srgbClr val="15203E"/>
              </a:solidFill>
              <a:latin typeface="Times New Roman" panose="02020603050405020304" pitchFamily="18" charset="0"/>
              <a:cs typeface="Times New Roman" panose="02020603050405020304" pitchFamily="18" charset="0"/>
            </a:endParaRPr>
          </a:p>
          <a:p>
            <a:pPr algn="just">
              <a:spcBef>
                <a:spcPts val="345"/>
              </a:spcBef>
              <a:tabLst>
                <a:tab pos="231775" algn="l"/>
              </a:tabLst>
            </a:pPr>
            <a:r>
              <a:rPr lang="en-US" sz="3200" b="1" u="sng" spc="-10" dirty="0">
                <a:solidFill>
                  <a:srgbClr val="15203E"/>
                </a:solidFill>
                <a:latin typeface="Times New Roman" panose="02020603050405020304" pitchFamily="18" charset="0"/>
                <a:cs typeface="Times New Roman" panose="02020603050405020304" pitchFamily="18" charset="0"/>
              </a:rPr>
              <a:t> Label Encoding</a:t>
            </a:r>
            <a:r>
              <a:rPr lang="en-US" sz="3200" b="1" spc="-10" dirty="0">
                <a:solidFill>
                  <a:srgbClr val="15203E"/>
                </a:solidFill>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a:p>
            <a:pPr lvl="1" algn="just">
              <a:spcBef>
                <a:spcPts val="345"/>
              </a:spcBef>
              <a:buFont typeface="Arial MT"/>
              <a:buChar char="•"/>
              <a:tabLst>
                <a:tab pos="231775" algn="l"/>
              </a:tabLst>
            </a:pPr>
            <a:r>
              <a:rPr lang="en-US" sz="3200" b="1" spc="-10" dirty="0">
                <a:solidFill>
                  <a:srgbClr val="15203E"/>
                </a:solidFill>
                <a:latin typeface="Times New Roman" panose="02020603050405020304" pitchFamily="18" charset="0"/>
                <a:cs typeface="Times New Roman" panose="02020603050405020304" pitchFamily="18" charset="0"/>
              </a:rPr>
              <a:t>Freshness Detection:</a:t>
            </a:r>
            <a:r>
              <a:rPr lang="en-US" sz="3200" spc="-10" dirty="0">
                <a:solidFill>
                  <a:srgbClr val="15203E"/>
                </a:solidFill>
                <a:latin typeface="Times New Roman" panose="02020603050405020304" pitchFamily="18" charset="0"/>
                <a:cs typeface="Times New Roman" panose="02020603050405020304" pitchFamily="18" charset="0"/>
              </a:rPr>
              <a:t> Binary labels were assigned (0 = Fresh, 1 = Rotten).</a:t>
            </a:r>
            <a:endParaRPr lang="en-US" sz="3200" dirty="0">
              <a:latin typeface="Times New Roman" panose="02020603050405020304" pitchFamily="18" charset="0"/>
              <a:cs typeface="Times New Roman" panose="02020603050405020304" pitchFamily="18" charset="0"/>
            </a:endParaRPr>
          </a:p>
          <a:p>
            <a:pPr lvl="1" algn="just">
              <a:spcBef>
                <a:spcPts val="345"/>
              </a:spcBef>
              <a:buFont typeface="Arial MT"/>
              <a:buChar char="•"/>
              <a:tabLst>
                <a:tab pos="231775" algn="l"/>
              </a:tabLst>
            </a:pPr>
            <a:r>
              <a:rPr lang="en-US" sz="3200" b="1" spc="-10" dirty="0">
                <a:solidFill>
                  <a:srgbClr val="15203E"/>
                </a:solidFill>
                <a:latin typeface="Times New Roman" panose="02020603050405020304" pitchFamily="18" charset="0"/>
                <a:cs typeface="Times New Roman" panose="02020603050405020304" pitchFamily="18" charset="0"/>
              </a:rPr>
              <a:t>Food Type Classification:</a:t>
            </a:r>
            <a:r>
              <a:rPr lang="en-US" sz="3200" spc="-10" dirty="0">
                <a:solidFill>
                  <a:srgbClr val="15203E"/>
                </a:solidFill>
                <a:latin typeface="Times New Roman" panose="02020603050405020304" pitchFamily="18" charset="0"/>
                <a:cs typeface="Times New Roman" panose="02020603050405020304" pitchFamily="18" charset="0"/>
              </a:rPr>
              <a:t> Multi-class labels were assigned using folder indices.</a:t>
            </a:r>
            <a:endParaRPr lang="en-US" sz="3200" dirty="0">
              <a:latin typeface="Times New Roman" panose="02020603050405020304" pitchFamily="18" charset="0"/>
              <a:cs typeface="Times New Roman" panose="02020603050405020304" pitchFamily="18" charset="0"/>
            </a:endParaRPr>
          </a:p>
          <a:p>
            <a:pPr algn="just">
              <a:spcBef>
                <a:spcPts val="345"/>
              </a:spcBef>
              <a:buFont typeface="Arial MT"/>
              <a:buChar char="•"/>
            </a:pPr>
            <a:r>
              <a:rPr lang="en-US" sz="3200" b="1" spc="-10" dirty="0">
                <a:solidFill>
                  <a:srgbClr val="15203E"/>
                </a:solidFill>
                <a:latin typeface="Times New Roman" panose="02020603050405020304" pitchFamily="18" charset="0"/>
                <a:cs typeface="Times New Roman" panose="02020603050405020304" pitchFamily="18" charset="0"/>
              </a:rPr>
              <a:t>Image Preprocessing:</a:t>
            </a:r>
            <a:r>
              <a:rPr lang="en-US" sz="3200" spc="-10" dirty="0">
                <a:solidFill>
                  <a:srgbClr val="15203E"/>
                </a:solidFill>
                <a:latin typeface="Times New Roman" panose="02020603050405020304" pitchFamily="18" charset="0"/>
                <a:cs typeface="Times New Roman" panose="02020603050405020304" pitchFamily="18" charset="0"/>
              </a:rPr>
              <a:t> All images were resized to </a:t>
            </a:r>
            <a:r>
              <a:rPr lang="en-US" sz="3200" b="1" spc="-10" dirty="0">
                <a:solidFill>
                  <a:srgbClr val="15203E"/>
                </a:solidFill>
                <a:latin typeface="Times New Roman" panose="02020603050405020304" pitchFamily="18" charset="0"/>
                <a:cs typeface="Times New Roman" panose="02020603050405020304" pitchFamily="18" charset="0"/>
              </a:rPr>
              <a:t>224×224 pixels</a:t>
            </a:r>
            <a:r>
              <a:rPr lang="en-US" sz="3200" spc="-10" dirty="0">
                <a:solidFill>
                  <a:srgbClr val="15203E"/>
                </a:solidFill>
                <a:latin typeface="Times New Roman" panose="02020603050405020304" pitchFamily="18" charset="0"/>
                <a:cs typeface="Times New Roman" panose="02020603050405020304" pitchFamily="18" charset="0"/>
              </a:rPr>
              <a:t>, conforming to the input dimensions required by MobileNetV2.</a:t>
            </a:r>
            <a:endParaRPr lang="en-US" sz="3200" dirty="0">
              <a:latin typeface="Times New Roman" panose="02020603050405020304" pitchFamily="18" charset="0"/>
              <a:cs typeface="Times New Roman" panose="02020603050405020304" pitchFamily="18" charset="0"/>
            </a:endParaRPr>
          </a:p>
          <a:p>
            <a:pPr marL="231775" marR="5080" indent="-219710" algn="just">
              <a:lnSpc>
                <a:spcPct val="93800"/>
              </a:lnSpc>
              <a:spcBef>
                <a:spcPts val="345"/>
              </a:spcBef>
              <a:buFont typeface="Arial MT"/>
              <a:buChar char="•"/>
              <a:tabLst>
                <a:tab pos="231775" algn="l"/>
              </a:tabLst>
            </a:pPr>
            <a:endParaRPr sz="3200" spc="-10" dirty="0">
              <a:solidFill>
                <a:srgbClr val="15203E"/>
              </a:solidFill>
              <a:latin typeface="Times New Roman" panose="02020603050405020304" pitchFamily="18" charset="0"/>
              <a:cs typeface="Times New Roman" panose="02020603050405020304" pitchFamily="18" charset="0"/>
            </a:endParaRPr>
          </a:p>
        </p:txBody>
      </p:sp>
      <p:pic>
        <p:nvPicPr>
          <p:cNvPr id="3" name="object 3">
            <a:extLst>
              <a:ext uri="{FF2B5EF4-FFF2-40B4-BE49-F238E27FC236}">
                <a16:creationId xmlns:a16="http://schemas.microsoft.com/office/drawing/2014/main" id="{C5C0E7DB-3F97-EC4B-42E7-E86B3F48650C}"/>
              </a:ext>
            </a:extLst>
          </p:cNvPr>
          <p:cNvPicPr/>
          <p:nvPr/>
        </p:nvPicPr>
        <p:blipFill>
          <a:blip r:embed="rId2" cstate="print"/>
          <a:stretch>
            <a:fillRect/>
          </a:stretch>
        </p:blipFill>
        <p:spPr>
          <a:xfrm>
            <a:off x="283463" y="9642347"/>
            <a:ext cx="1885188" cy="452628"/>
          </a:xfrm>
          <a:prstGeom prst="rect">
            <a:avLst/>
          </a:prstGeom>
        </p:spPr>
      </p:pic>
      <p:sp>
        <p:nvSpPr>
          <p:cNvPr id="5" name="object 5">
            <a:extLst>
              <a:ext uri="{FF2B5EF4-FFF2-40B4-BE49-F238E27FC236}">
                <a16:creationId xmlns:a16="http://schemas.microsoft.com/office/drawing/2014/main" id="{FDBD28A9-DD41-F419-B4C8-38C4D016EC95}"/>
              </a:ext>
            </a:extLst>
          </p:cNvPr>
          <p:cNvSpPr txBox="1"/>
          <p:nvPr/>
        </p:nvSpPr>
        <p:spPr>
          <a:xfrm>
            <a:off x="17651233" y="9874960"/>
            <a:ext cx="632117" cy="287771"/>
          </a:xfrm>
          <a:prstGeom prst="rect">
            <a:avLst/>
          </a:prstGeom>
        </p:spPr>
        <p:txBody>
          <a:bodyPr vert="horz" wrap="square" lIns="0" tIns="0" rIns="0" bIns="0" rtlCol="0" anchor="t">
            <a:spAutoFit/>
          </a:bodyPr>
          <a:lstStyle/>
          <a:p>
            <a:pPr marL="12700">
              <a:lnSpc>
                <a:spcPts val="2235"/>
              </a:lnSpc>
            </a:pPr>
            <a:r>
              <a:rPr lang="en-US" sz="2250" dirty="0">
                <a:latin typeface="Calibri"/>
                <a:cs typeface="Calibri"/>
              </a:rPr>
              <a:t>14</a:t>
            </a:r>
            <a:endParaRPr dirty="0"/>
          </a:p>
        </p:txBody>
      </p:sp>
      <p:sp>
        <p:nvSpPr>
          <p:cNvPr id="8" name="object 2">
            <a:extLst>
              <a:ext uri="{FF2B5EF4-FFF2-40B4-BE49-F238E27FC236}">
                <a16:creationId xmlns:a16="http://schemas.microsoft.com/office/drawing/2014/main" id="{8CF29264-18A2-888E-446F-3C40F624C1BC}"/>
              </a:ext>
            </a:extLst>
          </p:cNvPr>
          <p:cNvSpPr txBox="1">
            <a:spLocks/>
          </p:cNvSpPr>
          <p:nvPr/>
        </p:nvSpPr>
        <p:spPr>
          <a:xfrm>
            <a:off x="649443" y="347859"/>
            <a:ext cx="16989115" cy="1328166"/>
          </a:xfrm>
          <a:prstGeom prst="rect">
            <a:avLst/>
          </a:prstGeom>
        </p:spPr>
        <p:txBody>
          <a:bodyPr vert="horz" wrap="square" lIns="0" tIns="469011" rIns="0" bIns="0" rtlCol="0">
            <a:spAutoFit/>
          </a:bodyPr>
          <a:lstStyle>
            <a:lvl1pPr>
              <a:defRPr sz="5550" b="0" i="0">
                <a:solidFill>
                  <a:srgbClr val="3156B8"/>
                </a:solidFill>
                <a:latin typeface="Times New Roman"/>
                <a:ea typeface="+mj-ea"/>
                <a:cs typeface="Times New Roman"/>
              </a:defRPr>
            </a:lvl1pPr>
          </a:lstStyle>
          <a:p>
            <a:pPr marL="290830">
              <a:spcBef>
                <a:spcPts val="105"/>
              </a:spcBef>
            </a:pPr>
            <a:r>
              <a:rPr lang="en-US" spc="-10" dirty="0"/>
              <a:t>Methodology</a:t>
            </a:r>
          </a:p>
        </p:txBody>
      </p:sp>
    </p:spTree>
    <p:extLst>
      <p:ext uri="{BB962C8B-B14F-4D97-AF65-F5344CB8AC3E}">
        <p14:creationId xmlns:p14="http://schemas.microsoft.com/office/powerpoint/2010/main" val="1428907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6302" y="1659414"/>
            <a:ext cx="16315397" cy="7171194"/>
          </a:xfrm>
          <a:prstGeom prst="rect">
            <a:avLst/>
          </a:prstGeom>
        </p:spPr>
        <p:txBody>
          <a:bodyPr vert="horz" wrap="square" lIns="0" tIns="33020" rIns="0" bIns="0" rtlCol="0" anchor="t">
            <a:spAutoFit/>
          </a:bodyPr>
          <a:lstStyle/>
          <a:p>
            <a:pPr algn="just">
              <a:spcBef>
                <a:spcPts val="200"/>
              </a:spcBef>
              <a:tabLst>
                <a:tab pos="500380" algn="l"/>
                <a:tab pos="2632075" algn="l"/>
                <a:tab pos="5081270" algn="l"/>
                <a:tab pos="5495925" algn="l"/>
                <a:tab pos="6959600" algn="l"/>
                <a:tab pos="7555230" algn="l"/>
                <a:tab pos="9391650" algn="l"/>
                <a:tab pos="10484485" algn="l"/>
                <a:tab pos="11713210" algn="l"/>
                <a:tab pos="12240260" algn="l"/>
                <a:tab pos="14124305" algn="l"/>
                <a:tab pos="15725775" algn="l"/>
                <a:tab pos="16794480" algn="l"/>
              </a:tabLst>
            </a:pPr>
            <a:r>
              <a:rPr lang="en-US" sz="3200" b="1" spc="-25" dirty="0">
                <a:latin typeface="Times New Roman" panose="02020603050405020304" pitchFamily="18" charset="0"/>
                <a:cs typeface="Times New Roman" panose="02020603050405020304" pitchFamily="18" charset="0"/>
              </a:rPr>
              <a:t>Feature Extraction Using MobileNetV2</a:t>
            </a:r>
            <a:endParaRPr lang="en-US" sz="3200" b="1" dirty="0">
              <a:latin typeface="Times New Roman" panose="02020603050405020304" pitchFamily="18" charset="0"/>
              <a:cs typeface="Times New Roman" panose="02020603050405020304" pitchFamily="18" charset="0"/>
            </a:endParaRPr>
          </a:p>
          <a:p>
            <a:pPr algn="just">
              <a:spcBef>
                <a:spcPts val="200"/>
              </a:spcBef>
              <a:tabLst>
                <a:tab pos="500380" algn="l"/>
                <a:tab pos="2632075" algn="l"/>
                <a:tab pos="5081270" algn="l"/>
                <a:tab pos="5495925" algn="l"/>
                <a:tab pos="6959600" algn="l"/>
                <a:tab pos="7555230" algn="l"/>
                <a:tab pos="9391650" algn="l"/>
                <a:tab pos="10484485" algn="l"/>
                <a:tab pos="11713210" algn="l"/>
                <a:tab pos="12240260" algn="l"/>
                <a:tab pos="14124305" algn="l"/>
                <a:tab pos="15725775" algn="l"/>
                <a:tab pos="16794480" algn="l"/>
              </a:tabLst>
            </a:pPr>
            <a:endParaRPr lang="en-US" sz="3200" b="1" spc="-25" dirty="0">
              <a:latin typeface="Times New Roman" panose="02020603050405020304" pitchFamily="18" charset="0"/>
              <a:cs typeface="Times New Roman" panose="02020603050405020304" pitchFamily="18" charset="0"/>
            </a:endParaRPr>
          </a:p>
          <a:p>
            <a:pPr marL="500380" marR="5080" indent="-344805" algn="just">
              <a:lnSpc>
                <a:spcPts val="4200"/>
              </a:lnSpc>
              <a:spcBef>
                <a:spcPts val="200"/>
              </a:spcBef>
              <a:buFont typeface="Arial MT"/>
              <a:buChar char="•"/>
              <a:tabLst>
                <a:tab pos="500380" algn="l"/>
                <a:tab pos="2632075" algn="l"/>
                <a:tab pos="5081270" algn="l"/>
                <a:tab pos="5495925" algn="l"/>
                <a:tab pos="6959600" algn="l"/>
                <a:tab pos="7555230" algn="l"/>
                <a:tab pos="9391650" algn="l"/>
                <a:tab pos="10484485" algn="l"/>
                <a:tab pos="11713210" algn="l"/>
                <a:tab pos="12240260" algn="l"/>
                <a:tab pos="14124305" algn="l"/>
                <a:tab pos="15725775" algn="l"/>
                <a:tab pos="16794480" algn="l"/>
              </a:tabLst>
            </a:pPr>
            <a:r>
              <a:rPr lang="en-US" sz="3200" spc="-10" dirty="0">
                <a:latin typeface="Times New Roman" panose="02020603050405020304" pitchFamily="18" charset="0"/>
                <a:cs typeface="Times New Roman" panose="02020603050405020304" pitchFamily="18" charset="0"/>
              </a:rPr>
              <a:t>MobileNetV2, pretrained on the ImageNet dataset, is used as a feature extractor. Its efficient architecture makes it suitable for deployment on low-resource IoT devices.</a:t>
            </a:r>
          </a:p>
          <a:p>
            <a:pPr marL="500380" marR="5080" indent="-344805" algn="just">
              <a:lnSpc>
                <a:spcPts val="4200"/>
              </a:lnSpc>
              <a:spcBef>
                <a:spcPts val="200"/>
              </a:spcBef>
              <a:buFont typeface="Arial MT"/>
              <a:buChar char="•"/>
              <a:tabLst>
                <a:tab pos="500380" algn="l"/>
                <a:tab pos="2632075" algn="l"/>
                <a:tab pos="5081270" algn="l"/>
                <a:tab pos="5495925" algn="l"/>
                <a:tab pos="6959600" algn="l"/>
                <a:tab pos="7555230" algn="l"/>
                <a:tab pos="9391650" algn="l"/>
                <a:tab pos="10484485" algn="l"/>
                <a:tab pos="11713210" algn="l"/>
                <a:tab pos="12240260" algn="l"/>
                <a:tab pos="14124305" algn="l"/>
                <a:tab pos="15725775" algn="l"/>
                <a:tab pos="16794480" algn="l"/>
              </a:tabLst>
            </a:pPr>
            <a:endParaRPr lang="en-US" sz="3200" spc="-10" dirty="0">
              <a:latin typeface="Times New Roman" panose="02020603050405020304" pitchFamily="18" charset="0"/>
              <a:cs typeface="Times New Roman" panose="02020603050405020304" pitchFamily="18" charset="0"/>
            </a:endParaRPr>
          </a:p>
          <a:p>
            <a:pPr marL="500380" marR="5080" indent="-344805" algn="just">
              <a:lnSpc>
                <a:spcPts val="4200"/>
              </a:lnSpc>
              <a:spcBef>
                <a:spcPts val="200"/>
              </a:spcBef>
              <a:buFont typeface="Arial MT"/>
              <a:buChar char="•"/>
              <a:tabLst>
                <a:tab pos="500380" algn="l"/>
                <a:tab pos="2632075" algn="l"/>
                <a:tab pos="5081270" algn="l"/>
                <a:tab pos="5495925" algn="l"/>
                <a:tab pos="6959600" algn="l"/>
                <a:tab pos="7555230" algn="l"/>
                <a:tab pos="9391650" algn="l"/>
                <a:tab pos="10484485" algn="l"/>
                <a:tab pos="11713210" algn="l"/>
                <a:tab pos="12240260" algn="l"/>
                <a:tab pos="14124305" algn="l"/>
                <a:tab pos="15725775" algn="l"/>
                <a:tab pos="16794480" algn="l"/>
              </a:tabLst>
            </a:pPr>
            <a:r>
              <a:rPr lang="en-US" sz="3200" spc="-10" dirty="0">
                <a:latin typeface="Times New Roman" panose="02020603050405020304" pitchFamily="18" charset="0"/>
                <a:cs typeface="Times New Roman" panose="02020603050405020304" pitchFamily="18" charset="0"/>
              </a:rPr>
              <a:t>The classification layers of MobileNetV2 are removed to utilize only the convolutional base, allowing the model to extract meaningful features without performing final classification.</a:t>
            </a:r>
          </a:p>
          <a:p>
            <a:pPr marL="500380" marR="5080" indent="-344805" algn="just">
              <a:lnSpc>
                <a:spcPts val="4200"/>
              </a:lnSpc>
              <a:spcBef>
                <a:spcPts val="200"/>
              </a:spcBef>
              <a:buFont typeface="Arial MT"/>
              <a:buChar char="•"/>
              <a:tabLst>
                <a:tab pos="500380" algn="l"/>
                <a:tab pos="2632075" algn="l"/>
                <a:tab pos="5081270" algn="l"/>
                <a:tab pos="5495925" algn="l"/>
                <a:tab pos="6959600" algn="l"/>
                <a:tab pos="7555230" algn="l"/>
                <a:tab pos="9391650" algn="l"/>
                <a:tab pos="10484485" algn="l"/>
                <a:tab pos="11713210" algn="l"/>
                <a:tab pos="12240260" algn="l"/>
                <a:tab pos="14124305" algn="l"/>
                <a:tab pos="15725775" algn="l"/>
                <a:tab pos="16794480" algn="l"/>
              </a:tabLst>
            </a:pPr>
            <a:endParaRPr lang="en-US" sz="3200" spc="-10" dirty="0">
              <a:latin typeface="Times New Roman" panose="02020603050405020304" pitchFamily="18" charset="0"/>
              <a:cs typeface="Times New Roman" panose="02020603050405020304" pitchFamily="18" charset="0"/>
            </a:endParaRPr>
          </a:p>
          <a:p>
            <a:pPr marL="500380" marR="5080" indent="-344805" algn="just">
              <a:lnSpc>
                <a:spcPts val="4200"/>
              </a:lnSpc>
              <a:spcBef>
                <a:spcPts val="200"/>
              </a:spcBef>
              <a:buFont typeface="Arial MT"/>
              <a:buChar char="•"/>
              <a:tabLst>
                <a:tab pos="500380" algn="l"/>
                <a:tab pos="2632075" algn="l"/>
                <a:tab pos="5081270" algn="l"/>
                <a:tab pos="5495925" algn="l"/>
                <a:tab pos="6959600" algn="l"/>
                <a:tab pos="7555230" algn="l"/>
                <a:tab pos="9391650" algn="l"/>
                <a:tab pos="10484485" algn="l"/>
                <a:tab pos="11713210" algn="l"/>
                <a:tab pos="12240260" algn="l"/>
                <a:tab pos="14124305" algn="l"/>
                <a:tab pos="15725775" algn="l"/>
                <a:tab pos="16794480" algn="l"/>
              </a:tabLst>
            </a:pPr>
            <a:r>
              <a:rPr lang="en-US" sz="3200" spc="-10" dirty="0">
                <a:latin typeface="Times New Roman" panose="02020603050405020304" pitchFamily="18" charset="0"/>
                <a:cs typeface="Times New Roman" panose="02020603050405020304" pitchFamily="18" charset="0"/>
              </a:rPr>
              <a:t>All images are resized to 224×224 pixels and normalized to match the expected input shape and format for MobileNetV2, ensuring consistent and accurate feature extraction.</a:t>
            </a:r>
          </a:p>
          <a:p>
            <a:pPr marL="500380" marR="5080" indent="-344805" algn="just">
              <a:lnSpc>
                <a:spcPts val="4200"/>
              </a:lnSpc>
              <a:spcBef>
                <a:spcPts val="200"/>
              </a:spcBef>
              <a:buFont typeface="Arial MT"/>
              <a:buChar char="•"/>
              <a:tabLst>
                <a:tab pos="500380" algn="l"/>
                <a:tab pos="2632075" algn="l"/>
                <a:tab pos="5081270" algn="l"/>
                <a:tab pos="5495925" algn="l"/>
                <a:tab pos="6959600" algn="l"/>
                <a:tab pos="7555230" algn="l"/>
                <a:tab pos="9391650" algn="l"/>
                <a:tab pos="10484485" algn="l"/>
                <a:tab pos="11713210" algn="l"/>
                <a:tab pos="12240260" algn="l"/>
                <a:tab pos="14124305" algn="l"/>
                <a:tab pos="15725775" algn="l"/>
                <a:tab pos="16794480" algn="l"/>
              </a:tabLst>
            </a:pPr>
            <a:endParaRPr lang="en-US" sz="3200" spc="-10" dirty="0">
              <a:latin typeface="Times New Roman" panose="02020603050405020304" pitchFamily="18" charset="0"/>
              <a:cs typeface="Times New Roman" panose="02020603050405020304" pitchFamily="18" charset="0"/>
            </a:endParaRPr>
          </a:p>
          <a:p>
            <a:pPr marL="500380" marR="5080" indent="-344805" algn="just">
              <a:lnSpc>
                <a:spcPts val="4200"/>
              </a:lnSpc>
              <a:spcBef>
                <a:spcPts val="200"/>
              </a:spcBef>
              <a:buFont typeface="Arial MT"/>
              <a:buChar char="•"/>
              <a:tabLst>
                <a:tab pos="500380" algn="l"/>
                <a:tab pos="2632075" algn="l"/>
                <a:tab pos="5081270" algn="l"/>
                <a:tab pos="5495925" algn="l"/>
                <a:tab pos="6959600" algn="l"/>
                <a:tab pos="7555230" algn="l"/>
                <a:tab pos="9391650" algn="l"/>
                <a:tab pos="10484485" algn="l"/>
                <a:tab pos="11713210" algn="l"/>
                <a:tab pos="12240260" algn="l"/>
                <a:tab pos="14124305" algn="l"/>
                <a:tab pos="15725775" algn="l"/>
                <a:tab pos="16794480" algn="l"/>
              </a:tabLst>
            </a:pPr>
            <a:r>
              <a:rPr lang="en-US" sz="3200" spc="-10" dirty="0">
                <a:latin typeface="Times New Roman" panose="02020603050405020304" pitchFamily="18" charset="0"/>
                <a:cs typeface="Times New Roman" panose="02020603050405020304" pitchFamily="18" charset="0"/>
              </a:rPr>
              <a:t>The final output from the model’s convolutional layers is flattened into a one-dimensional vector, which serves as the input to SVM model.</a:t>
            </a:r>
            <a:endParaRPr sz="3200" spc="-10" dirty="0">
              <a:latin typeface="Times New Roman" panose="02020603050405020304" pitchFamily="18" charset="0"/>
              <a:cs typeface="Times New Roman" panose="02020603050405020304" pitchFamily="18" charset="0"/>
            </a:endParaRPr>
          </a:p>
        </p:txBody>
      </p:sp>
      <p:pic>
        <p:nvPicPr>
          <p:cNvPr id="3" name="object 3"/>
          <p:cNvPicPr/>
          <p:nvPr/>
        </p:nvPicPr>
        <p:blipFill>
          <a:blip r:embed="rId2" cstate="print"/>
          <a:stretch>
            <a:fillRect/>
          </a:stretch>
        </p:blipFill>
        <p:spPr>
          <a:xfrm>
            <a:off x="283463" y="9642347"/>
            <a:ext cx="1885188" cy="452628"/>
          </a:xfrm>
          <a:prstGeom prst="rect">
            <a:avLst/>
          </a:prstGeom>
        </p:spPr>
      </p:pic>
      <p:sp>
        <p:nvSpPr>
          <p:cNvPr id="6" name="object 6"/>
          <p:cNvSpPr txBox="1"/>
          <p:nvPr/>
        </p:nvSpPr>
        <p:spPr>
          <a:xfrm>
            <a:off x="17774324" y="9874959"/>
            <a:ext cx="315595" cy="310515"/>
          </a:xfrm>
          <a:prstGeom prst="rect">
            <a:avLst/>
          </a:prstGeom>
        </p:spPr>
        <p:txBody>
          <a:bodyPr vert="horz" wrap="square" lIns="0" tIns="0" rIns="0" bIns="0" rtlCol="0">
            <a:spAutoFit/>
          </a:bodyPr>
          <a:lstStyle/>
          <a:p>
            <a:pPr marL="12700">
              <a:lnSpc>
                <a:spcPts val="2235"/>
              </a:lnSpc>
            </a:pPr>
            <a:fld id="{81D60167-4931-47E6-BA6A-407CBD079E47}" type="slidenum">
              <a:rPr sz="2250" spc="-25" dirty="0">
                <a:latin typeface="Calibri"/>
                <a:cs typeface="Calibri"/>
                <a:hlinkClick r:id="rId3"/>
              </a:rPr>
              <a:t>15</a:t>
            </a:fld>
            <a:endParaRPr sz="2250">
              <a:latin typeface="Calibri"/>
              <a:cs typeface="Calibri"/>
            </a:endParaRPr>
          </a:p>
        </p:txBody>
      </p:sp>
      <p:sp>
        <p:nvSpPr>
          <p:cNvPr id="8" name="object 2">
            <a:extLst>
              <a:ext uri="{FF2B5EF4-FFF2-40B4-BE49-F238E27FC236}">
                <a16:creationId xmlns:a16="http://schemas.microsoft.com/office/drawing/2014/main" id="{DFE2AF87-ECA2-4666-3955-4EBD19AB9D02}"/>
              </a:ext>
            </a:extLst>
          </p:cNvPr>
          <p:cNvSpPr txBox="1">
            <a:spLocks/>
          </p:cNvSpPr>
          <p:nvPr/>
        </p:nvSpPr>
        <p:spPr>
          <a:xfrm>
            <a:off x="649443" y="347859"/>
            <a:ext cx="16989115" cy="1328166"/>
          </a:xfrm>
          <a:prstGeom prst="rect">
            <a:avLst/>
          </a:prstGeom>
        </p:spPr>
        <p:txBody>
          <a:bodyPr vert="horz" wrap="square" lIns="0" tIns="469011" rIns="0" bIns="0" rtlCol="0">
            <a:spAutoFit/>
          </a:bodyPr>
          <a:lstStyle>
            <a:lvl1pPr>
              <a:defRPr sz="5550" b="0" i="0">
                <a:solidFill>
                  <a:srgbClr val="3156B8"/>
                </a:solidFill>
                <a:latin typeface="Times New Roman"/>
                <a:ea typeface="+mj-ea"/>
                <a:cs typeface="Times New Roman"/>
              </a:defRPr>
            </a:lvl1pPr>
          </a:lstStyle>
          <a:p>
            <a:pPr marL="290830">
              <a:spcBef>
                <a:spcPts val="105"/>
              </a:spcBef>
            </a:pPr>
            <a:r>
              <a:rPr lang="en-US" spc="-10" dirty="0"/>
              <a:t>Methodology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0708" y="1694554"/>
            <a:ext cx="16486585" cy="7543346"/>
          </a:xfrm>
          <a:prstGeom prst="rect">
            <a:avLst/>
          </a:prstGeom>
        </p:spPr>
        <p:txBody>
          <a:bodyPr vert="horz" wrap="square" lIns="0" tIns="58419" rIns="0" bIns="0" rtlCol="0">
            <a:spAutoFit/>
          </a:bodyPr>
          <a:lstStyle/>
          <a:p>
            <a:pPr marL="12700" algn="l">
              <a:lnSpc>
                <a:spcPct val="100000"/>
              </a:lnSpc>
              <a:spcBef>
                <a:spcPts val="459"/>
              </a:spcBef>
            </a:pPr>
            <a:r>
              <a:rPr sz="3200" b="1" dirty="0">
                <a:latin typeface="Times New Roman"/>
                <a:cs typeface="Times New Roman"/>
              </a:rPr>
              <a:t>Support</a:t>
            </a:r>
            <a:r>
              <a:rPr sz="3200" b="1" spc="-120" dirty="0">
                <a:latin typeface="Times New Roman"/>
                <a:cs typeface="Times New Roman"/>
              </a:rPr>
              <a:t> </a:t>
            </a:r>
            <a:r>
              <a:rPr sz="3200" b="1" spc="-45" dirty="0">
                <a:latin typeface="Times New Roman"/>
                <a:cs typeface="Times New Roman"/>
              </a:rPr>
              <a:t>Vector</a:t>
            </a:r>
            <a:r>
              <a:rPr sz="3200" b="1" spc="-100" dirty="0">
                <a:latin typeface="Times New Roman"/>
                <a:cs typeface="Times New Roman"/>
              </a:rPr>
              <a:t> </a:t>
            </a:r>
            <a:r>
              <a:rPr sz="3200" b="1" dirty="0">
                <a:latin typeface="Times New Roman"/>
                <a:cs typeface="Times New Roman"/>
              </a:rPr>
              <a:t>Machine</a:t>
            </a:r>
            <a:r>
              <a:rPr sz="3200" b="1" spc="-45" dirty="0">
                <a:latin typeface="Times New Roman"/>
                <a:cs typeface="Times New Roman"/>
              </a:rPr>
              <a:t> </a:t>
            </a:r>
            <a:r>
              <a:rPr sz="3200" b="1" dirty="0">
                <a:latin typeface="Times New Roman"/>
                <a:cs typeface="Times New Roman"/>
              </a:rPr>
              <a:t>(SVM)</a:t>
            </a:r>
            <a:r>
              <a:rPr sz="3200" b="1" spc="-45" dirty="0">
                <a:latin typeface="Times New Roman"/>
                <a:cs typeface="Times New Roman"/>
              </a:rPr>
              <a:t> </a:t>
            </a:r>
            <a:r>
              <a:rPr sz="3200" b="1" dirty="0">
                <a:latin typeface="Times New Roman"/>
                <a:cs typeface="Times New Roman"/>
              </a:rPr>
              <a:t>for</a:t>
            </a:r>
            <a:r>
              <a:rPr sz="3200" b="1" spc="-100" dirty="0">
                <a:latin typeface="Times New Roman"/>
                <a:cs typeface="Times New Roman"/>
              </a:rPr>
              <a:t> </a:t>
            </a:r>
            <a:r>
              <a:rPr sz="3200" b="1" spc="-10" dirty="0">
                <a:latin typeface="Times New Roman"/>
                <a:cs typeface="Times New Roman"/>
              </a:rPr>
              <a:t>Classification</a:t>
            </a:r>
            <a:endParaRPr sz="3200" dirty="0">
              <a:latin typeface="Times New Roman"/>
              <a:cs typeface="Times New Roman"/>
            </a:endParaRPr>
          </a:p>
          <a:p>
            <a:pPr marL="499745" indent="-344170" algn="l">
              <a:lnSpc>
                <a:spcPct val="100000"/>
              </a:lnSpc>
              <a:spcBef>
                <a:spcPts val="359"/>
              </a:spcBef>
              <a:buFont typeface="Arial MT"/>
              <a:buChar char="•"/>
              <a:tabLst>
                <a:tab pos="499745" algn="l"/>
              </a:tabLst>
            </a:pPr>
            <a:r>
              <a:rPr sz="3200" dirty="0">
                <a:latin typeface="Times New Roman"/>
                <a:cs typeface="Times New Roman"/>
              </a:rPr>
              <a:t>Ensuring</a:t>
            </a:r>
            <a:r>
              <a:rPr sz="3200" spc="-55" dirty="0">
                <a:latin typeface="Times New Roman"/>
                <a:cs typeface="Times New Roman"/>
              </a:rPr>
              <a:t> </a:t>
            </a:r>
            <a:r>
              <a:rPr sz="3200" dirty="0">
                <a:latin typeface="Times New Roman"/>
                <a:cs typeface="Times New Roman"/>
              </a:rPr>
              <a:t>Freshness</a:t>
            </a:r>
            <a:r>
              <a:rPr sz="3200" spc="-30" dirty="0">
                <a:latin typeface="Times New Roman"/>
                <a:cs typeface="Times New Roman"/>
              </a:rPr>
              <a:t> </a:t>
            </a:r>
            <a:r>
              <a:rPr sz="3200" dirty="0">
                <a:latin typeface="Times New Roman"/>
                <a:cs typeface="Times New Roman"/>
              </a:rPr>
              <a:t>Detection</a:t>
            </a:r>
            <a:r>
              <a:rPr sz="3200" spc="-35" dirty="0">
                <a:latin typeface="Times New Roman"/>
                <a:cs typeface="Times New Roman"/>
              </a:rPr>
              <a:t> </a:t>
            </a:r>
            <a:r>
              <a:rPr sz="3200" dirty="0">
                <a:latin typeface="Times New Roman"/>
                <a:cs typeface="Times New Roman"/>
              </a:rPr>
              <a:t>with</a:t>
            </a:r>
            <a:r>
              <a:rPr sz="3200" spc="-25" dirty="0">
                <a:latin typeface="Times New Roman"/>
                <a:cs typeface="Times New Roman"/>
              </a:rPr>
              <a:t> SVM</a:t>
            </a:r>
            <a:endParaRPr sz="3200" dirty="0">
              <a:latin typeface="Times New Roman"/>
              <a:cs typeface="Times New Roman"/>
            </a:endParaRPr>
          </a:p>
          <a:p>
            <a:pPr marL="500380" marR="8890" indent="-344805" algn="l">
              <a:lnSpc>
                <a:spcPct val="109400"/>
              </a:lnSpc>
              <a:buFont typeface="Arial MT"/>
              <a:buChar char="•"/>
              <a:tabLst>
                <a:tab pos="500380" algn="l"/>
                <a:tab pos="1838325" algn="l"/>
                <a:tab pos="4261485" algn="l"/>
                <a:tab pos="5506720" algn="l"/>
                <a:tab pos="5895340" algn="l"/>
                <a:tab pos="8225790" algn="l"/>
                <a:tab pos="8796020" algn="l"/>
                <a:tab pos="9861550" algn="l"/>
                <a:tab pos="11515090" algn="l"/>
                <a:tab pos="12423140" algn="l"/>
                <a:tab pos="12993370" algn="l"/>
                <a:tab pos="13945869" algn="l"/>
                <a:tab pos="15146655" algn="l"/>
                <a:tab pos="15648305" algn="l"/>
              </a:tabLst>
            </a:pPr>
            <a:r>
              <a:rPr sz="3200" spc="-10" dirty="0">
                <a:latin typeface="Times New Roman"/>
                <a:cs typeface="Times New Roman"/>
              </a:rPr>
              <a:t>Robust</a:t>
            </a:r>
            <a:r>
              <a:rPr sz="3200" dirty="0">
                <a:latin typeface="Times New Roman"/>
                <a:cs typeface="Times New Roman"/>
              </a:rPr>
              <a:t>	</a:t>
            </a:r>
            <a:r>
              <a:rPr sz="3200" spc="-10" dirty="0">
                <a:latin typeface="Times New Roman"/>
                <a:cs typeface="Times New Roman"/>
              </a:rPr>
              <a:t>Classification</a:t>
            </a:r>
            <a:r>
              <a:rPr sz="3200" dirty="0">
                <a:latin typeface="Times New Roman"/>
                <a:cs typeface="Times New Roman"/>
              </a:rPr>
              <a:t>	</a:t>
            </a:r>
            <a:r>
              <a:rPr sz="3200" spc="-10" dirty="0">
                <a:latin typeface="Times New Roman"/>
                <a:cs typeface="Times New Roman"/>
              </a:rPr>
              <a:t>Model</a:t>
            </a:r>
            <a:r>
              <a:rPr sz="3200" dirty="0">
                <a:latin typeface="Times New Roman"/>
                <a:cs typeface="Times New Roman"/>
              </a:rPr>
              <a:t>	</a:t>
            </a:r>
            <a:r>
              <a:rPr sz="3200" spc="-50" dirty="0">
                <a:latin typeface="Times New Roman"/>
                <a:cs typeface="Times New Roman"/>
              </a:rPr>
              <a:t>–</a:t>
            </a:r>
            <a:r>
              <a:rPr sz="3200" dirty="0">
                <a:latin typeface="Times New Roman"/>
                <a:cs typeface="Times New Roman"/>
              </a:rPr>
              <a:t>	</a:t>
            </a:r>
            <a:r>
              <a:rPr sz="3200" spc="-10" dirty="0">
                <a:latin typeface="Times New Roman"/>
                <a:cs typeface="Times New Roman"/>
              </a:rPr>
              <a:t>Implemented</a:t>
            </a:r>
            <a:r>
              <a:rPr sz="3200" dirty="0">
                <a:latin typeface="Times New Roman"/>
                <a:cs typeface="Times New Roman"/>
              </a:rPr>
              <a:t>	</a:t>
            </a:r>
            <a:r>
              <a:rPr sz="3200" spc="-25" dirty="0">
                <a:latin typeface="Times New Roman"/>
                <a:cs typeface="Times New Roman"/>
              </a:rPr>
              <a:t>an</a:t>
            </a:r>
            <a:r>
              <a:rPr sz="3200" dirty="0">
                <a:latin typeface="Times New Roman"/>
                <a:cs typeface="Times New Roman"/>
              </a:rPr>
              <a:t>	</a:t>
            </a:r>
            <a:r>
              <a:rPr sz="3200" spc="-25" dirty="0">
                <a:latin typeface="Times New Roman"/>
                <a:cs typeface="Times New Roman"/>
              </a:rPr>
              <a:t>SVM</a:t>
            </a:r>
            <a:r>
              <a:rPr sz="3200" dirty="0">
                <a:latin typeface="Times New Roman"/>
                <a:cs typeface="Times New Roman"/>
              </a:rPr>
              <a:t>	</a:t>
            </a:r>
            <a:r>
              <a:rPr sz="3200" spc="-10" dirty="0">
                <a:latin typeface="Times New Roman"/>
                <a:cs typeface="Times New Roman"/>
              </a:rPr>
              <a:t>classifier</a:t>
            </a:r>
            <a:r>
              <a:rPr sz="3200" dirty="0">
                <a:latin typeface="Times New Roman"/>
                <a:cs typeface="Times New Roman"/>
              </a:rPr>
              <a:t>	</a:t>
            </a:r>
            <a:r>
              <a:rPr sz="3200" spc="-20" dirty="0">
                <a:latin typeface="Times New Roman"/>
                <a:cs typeface="Times New Roman"/>
              </a:rPr>
              <a:t>with</a:t>
            </a:r>
            <a:r>
              <a:rPr sz="3200" dirty="0">
                <a:latin typeface="Times New Roman"/>
                <a:cs typeface="Times New Roman"/>
              </a:rPr>
              <a:t>	</a:t>
            </a:r>
            <a:r>
              <a:rPr sz="3200" spc="-25" dirty="0">
                <a:latin typeface="Times New Roman"/>
                <a:cs typeface="Times New Roman"/>
              </a:rPr>
              <a:t>an</a:t>
            </a:r>
            <a:r>
              <a:rPr sz="3200" dirty="0">
                <a:latin typeface="Times New Roman"/>
                <a:cs typeface="Times New Roman"/>
              </a:rPr>
              <a:t>	</a:t>
            </a:r>
            <a:r>
              <a:rPr sz="3200" spc="-25" dirty="0">
                <a:latin typeface="Times New Roman"/>
                <a:cs typeface="Times New Roman"/>
              </a:rPr>
              <a:t>RBF</a:t>
            </a:r>
            <a:r>
              <a:rPr sz="3200" dirty="0">
                <a:latin typeface="Times New Roman"/>
                <a:cs typeface="Times New Roman"/>
              </a:rPr>
              <a:t>	</a:t>
            </a:r>
            <a:r>
              <a:rPr sz="3200" spc="-10" dirty="0">
                <a:latin typeface="Times New Roman"/>
                <a:cs typeface="Times New Roman"/>
              </a:rPr>
              <a:t>kernel</a:t>
            </a:r>
            <a:r>
              <a:rPr sz="3200" dirty="0">
                <a:latin typeface="Times New Roman"/>
                <a:cs typeface="Times New Roman"/>
              </a:rPr>
              <a:t>	</a:t>
            </a:r>
            <a:r>
              <a:rPr sz="3200" spc="-25" dirty="0">
                <a:latin typeface="Times New Roman"/>
                <a:cs typeface="Times New Roman"/>
              </a:rPr>
              <a:t>to</a:t>
            </a:r>
            <a:r>
              <a:rPr lang="en-US" sz="3200" spc="-25" dirty="0">
                <a:latin typeface="Times New Roman"/>
                <a:cs typeface="Times New Roman"/>
              </a:rPr>
              <a:t> </a:t>
            </a:r>
            <a:r>
              <a:rPr sz="3200" spc="-10" dirty="0">
                <a:latin typeface="Times New Roman"/>
                <a:cs typeface="Times New Roman"/>
              </a:rPr>
              <a:t>effectively </a:t>
            </a:r>
            <a:r>
              <a:rPr sz="3200" dirty="0">
                <a:latin typeface="Times New Roman"/>
                <a:cs typeface="Times New Roman"/>
              </a:rPr>
              <a:t>distinguish</a:t>
            </a:r>
            <a:r>
              <a:rPr sz="3200" spc="-30" dirty="0">
                <a:latin typeface="Times New Roman"/>
                <a:cs typeface="Times New Roman"/>
              </a:rPr>
              <a:t> </a:t>
            </a:r>
            <a:r>
              <a:rPr sz="3200" dirty="0">
                <a:latin typeface="Times New Roman"/>
                <a:cs typeface="Times New Roman"/>
              </a:rPr>
              <a:t>between</a:t>
            </a:r>
            <a:r>
              <a:rPr sz="3200" spc="-30" dirty="0">
                <a:latin typeface="Times New Roman"/>
                <a:cs typeface="Times New Roman"/>
              </a:rPr>
              <a:t> </a:t>
            </a:r>
            <a:r>
              <a:rPr sz="3200" dirty="0">
                <a:latin typeface="Times New Roman"/>
                <a:cs typeface="Times New Roman"/>
              </a:rPr>
              <a:t>fresh</a:t>
            </a:r>
            <a:r>
              <a:rPr sz="3200" spc="-5" dirty="0">
                <a:latin typeface="Times New Roman"/>
                <a:cs typeface="Times New Roman"/>
              </a:rPr>
              <a:t> </a:t>
            </a:r>
            <a:r>
              <a:rPr sz="3200" dirty="0">
                <a:latin typeface="Times New Roman"/>
                <a:cs typeface="Times New Roman"/>
              </a:rPr>
              <a:t>and</a:t>
            </a:r>
            <a:r>
              <a:rPr sz="3200" spc="-5" dirty="0">
                <a:latin typeface="Times New Roman"/>
                <a:cs typeface="Times New Roman"/>
              </a:rPr>
              <a:t> </a:t>
            </a:r>
            <a:r>
              <a:rPr sz="3200" dirty="0">
                <a:latin typeface="Times New Roman"/>
                <a:cs typeface="Times New Roman"/>
              </a:rPr>
              <a:t>spoiled</a:t>
            </a:r>
            <a:r>
              <a:rPr sz="3200" spc="-20" dirty="0">
                <a:latin typeface="Times New Roman"/>
                <a:cs typeface="Times New Roman"/>
              </a:rPr>
              <a:t> </a:t>
            </a:r>
            <a:r>
              <a:rPr sz="3200" dirty="0">
                <a:latin typeface="Times New Roman"/>
                <a:cs typeface="Times New Roman"/>
              </a:rPr>
              <a:t>food</a:t>
            </a:r>
            <a:r>
              <a:rPr sz="3200" spc="-10" dirty="0">
                <a:latin typeface="Times New Roman"/>
                <a:cs typeface="Times New Roman"/>
              </a:rPr>
              <a:t> items.</a:t>
            </a:r>
            <a:endParaRPr sz="3200" dirty="0">
              <a:latin typeface="Times New Roman"/>
              <a:cs typeface="Times New Roman"/>
            </a:endParaRPr>
          </a:p>
          <a:p>
            <a:pPr marL="500380" marR="6350" indent="-344805" algn="l">
              <a:lnSpc>
                <a:spcPct val="109400"/>
              </a:lnSpc>
              <a:buFont typeface="Arial MT"/>
              <a:buChar char="•"/>
              <a:tabLst>
                <a:tab pos="500380" algn="l"/>
              </a:tabLst>
            </a:pPr>
            <a:r>
              <a:rPr sz="3200" dirty="0">
                <a:latin typeface="Times New Roman"/>
                <a:cs typeface="Times New Roman"/>
              </a:rPr>
              <a:t>Enhanced</a:t>
            </a:r>
            <a:r>
              <a:rPr sz="3200" spc="-45" dirty="0">
                <a:latin typeface="Times New Roman"/>
                <a:cs typeface="Times New Roman"/>
              </a:rPr>
              <a:t> </a:t>
            </a:r>
            <a:r>
              <a:rPr sz="3200" dirty="0">
                <a:latin typeface="Times New Roman"/>
                <a:cs typeface="Times New Roman"/>
              </a:rPr>
              <a:t>Accuracy</a:t>
            </a:r>
            <a:r>
              <a:rPr sz="3200" spc="-30" dirty="0">
                <a:latin typeface="Times New Roman"/>
                <a:cs typeface="Times New Roman"/>
              </a:rPr>
              <a:t> </a:t>
            </a:r>
            <a:r>
              <a:rPr sz="3200" dirty="0">
                <a:latin typeface="Times New Roman"/>
                <a:cs typeface="Times New Roman"/>
              </a:rPr>
              <a:t>–</a:t>
            </a:r>
            <a:r>
              <a:rPr sz="3200" spc="-40" dirty="0">
                <a:latin typeface="Times New Roman"/>
                <a:cs typeface="Times New Roman"/>
              </a:rPr>
              <a:t> </a:t>
            </a:r>
            <a:r>
              <a:rPr sz="3200" dirty="0">
                <a:latin typeface="Times New Roman"/>
                <a:cs typeface="Times New Roman"/>
              </a:rPr>
              <a:t>Leveraged</a:t>
            </a:r>
            <a:r>
              <a:rPr sz="3200" spc="-50" dirty="0">
                <a:latin typeface="Times New Roman"/>
                <a:cs typeface="Times New Roman"/>
              </a:rPr>
              <a:t> </a:t>
            </a:r>
            <a:r>
              <a:rPr sz="3200" dirty="0">
                <a:latin typeface="Times New Roman"/>
                <a:cs typeface="Times New Roman"/>
              </a:rPr>
              <a:t>deep</a:t>
            </a:r>
            <a:r>
              <a:rPr sz="3200" spc="-40" dirty="0">
                <a:latin typeface="Times New Roman"/>
                <a:cs typeface="Times New Roman"/>
              </a:rPr>
              <a:t> </a:t>
            </a:r>
            <a:r>
              <a:rPr sz="3200" dirty="0">
                <a:latin typeface="Times New Roman"/>
                <a:cs typeface="Times New Roman"/>
              </a:rPr>
              <a:t>feature</a:t>
            </a:r>
            <a:r>
              <a:rPr sz="3200" spc="-45" dirty="0">
                <a:latin typeface="Times New Roman"/>
                <a:cs typeface="Times New Roman"/>
              </a:rPr>
              <a:t> </a:t>
            </a:r>
            <a:r>
              <a:rPr sz="3200" dirty="0">
                <a:latin typeface="Times New Roman"/>
                <a:cs typeface="Times New Roman"/>
              </a:rPr>
              <a:t>representations</a:t>
            </a:r>
            <a:r>
              <a:rPr sz="3200" spc="-25" dirty="0">
                <a:latin typeface="Times New Roman"/>
                <a:cs typeface="Times New Roman"/>
              </a:rPr>
              <a:t> </a:t>
            </a:r>
            <a:r>
              <a:rPr sz="3200" dirty="0">
                <a:latin typeface="Times New Roman"/>
                <a:cs typeface="Times New Roman"/>
              </a:rPr>
              <a:t>from</a:t>
            </a:r>
            <a:r>
              <a:rPr sz="3200" spc="-40" dirty="0">
                <a:latin typeface="Times New Roman"/>
                <a:cs typeface="Times New Roman"/>
              </a:rPr>
              <a:t> </a:t>
            </a:r>
            <a:r>
              <a:rPr sz="3200" dirty="0">
                <a:latin typeface="Times New Roman"/>
                <a:cs typeface="Times New Roman"/>
              </a:rPr>
              <a:t>CNN</a:t>
            </a:r>
            <a:r>
              <a:rPr sz="3200" spc="-35" dirty="0">
                <a:latin typeface="Times New Roman"/>
                <a:cs typeface="Times New Roman"/>
              </a:rPr>
              <a:t> </a:t>
            </a:r>
            <a:r>
              <a:rPr sz="3200" dirty="0">
                <a:latin typeface="Times New Roman"/>
                <a:cs typeface="Times New Roman"/>
              </a:rPr>
              <a:t>to</a:t>
            </a:r>
            <a:r>
              <a:rPr sz="3200" spc="-35" dirty="0">
                <a:latin typeface="Times New Roman"/>
                <a:cs typeface="Times New Roman"/>
              </a:rPr>
              <a:t> </a:t>
            </a:r>
            <a:r>
              <a:rPr sz="3200" dirty="0">
                <a:latin typeface="Times New Roman"/>
                <a:cs typeface="Times New Roman"/>
              </a:rPr>
              <a:t>improve</a:t>
            </a:r>
            <a:r>
              <a:rPr sz="3200" spc="-45" dirty="0">
                <a:latin typeface="Times New Roman"/>
                <a:cs typeface="Times New Roman"/>
              </a:rPr>
              <a:t> </a:t>
            </a:r>
            <a:r>
              <a:rPr sz="3200" dirty="0">
                <a:latin typeface="Times New Roman"/>
                <a:cs typeface="Times New Roman"/>
              </a:rPr>
              <a:t>the</a:t>
            </a:r>
            <a:r>
              <a:rPr sz="3200" spc="-55" dirty="0">
                <a:latin typeface="Times New Roman"/>
                <a:cs typeface="Times New Roman"/>
              </a:rPr>
              <a:t> </a:t>
            </a:r>
            <a:r>
              <a:rPr sz="3200" spc="-25" dirty="0">
                <a:latin typeface="Times New Roman"/>
                <a:cs typeface="Times New Roman"/>
              </a:rPr>
              <a:t>model’s</a:t>
            </a:r>
            <a:r>
              <a:rPr sz="3200" spc="-50" dirty="0">
                <a:latin typeface="Times New Roman"/>
                <a:cs typeface="Times New Roman"/>
              </a:rPr>
              <a:t> </a:t>
            </a:r>
            <a:r>
              <a:rPr sz="3200" spc="-10" dirty="0">
                <a:latin typeface="Times New Roman"/>
                <a:cs typeface="Times New Roman"/>
              </a:rPr>
              <a:t>ability </a:t>
            </a:r>
            <a:r>
              <a:rPr sz="3200" dirty="0">
                <a:latin typeface="Times New Roman"/>
                <a:cs typeface="Times New Roman"/>
              </a:rPr>
              <a:t>to</a:t>
            </a:r>
            <a:r>
              <a:rPr sz="3200" spc="-25" dirty="0">
                <a:latin typeface="Times New Roman"/>
                <a:cs typeface="Times New Roman"/>
              </a:rPr>
              <a:t> </a:t>
            </a:r>
            <a:r>
              <a:rPr sz="3200" dirty="0">
                <a:latin typeface="Times New Roman"/>
                <a:cs typeface="Times New Roman"/>
              </a:rPr>
              <a:t>classify</a:t>
            </a:r>
            <a:r>
              <a:rPr sz="3200" spc="-25" dirty="0">
                <a:latin typeface="Times New Roman"/>
                <a:cs typeface="Times New Roman"/>
              </a:rPr>
              <a:t> </a:t>
            </a:r>
            <a:r>
              <a:rPr sz="3200" dirty="0">
                <a:latin typeface="Times New Roman"/>
                <a:cs typeface="Times New Roman"/>
              </a:rPr>
              <a:t>food</a:t>
            </a:r>
            <a:r>
              <a:rPr sz="3200" spc="-35" dirty="0">
                <a:latin typeface="Times New Roman"/>
                <a:cs typeface="Times New Roman"/>
              </a:rPr>
              <a:t> </a:t>
            </a:r>
            <a:r>
              <a:rPr sz="3200" spc="-10" dirty="0">
                <a:latin typeface="Times New Roman"/>
                <a:cs typeface="Times New Roman"/>
              </a:rPr>
              <a:t>freshness.</a:t>
            </a:r>
            <a:endParaRPr sz="3200" dirty="0">
              <a:latin typeface="Times New Roman"/>
              <a:cs typeface="Times New Roman"/>
            </a:endParaRPr>
          </a:p>
          <a:p>
            <a:pPr marL="499745" indent="-344170" algn="l">
              <a:lnSpc>
                <a:spcPct val="100000"/>
              </a:lnSpc>
              <a:spcBef>
                <a:spcPts val="359"/>
              </a:spcBef>
              <a:buFont typeface="Arial MT"/>
              <a:buChar char="•"/>
              <a:tabLst>
                <a:tab pos="499745" algn="l"/>
              </a:tabLst>
            </a:pPr>
            <a:r>
              <a:rPr sz="3200" dirty="0">
                <a:latin typeface="Times New Roman"/>
                <a:cs typeface="Times New Roman"/>
              </a:rPr>
              <a:t>Accurate</a:t>
            </a:r>
            <a:r>
              <a:rPr sz="3200" spc="-105" dirty="0">
                <a:latin typeface="Times New Roman"/>
                <a:cs typeface="Times New Roman"/>
              </a:rPr>
              <a:t> </a:t>
            </a:r>
            <a:r>
              <a:rPr sz="3200" dirty="0">
                <a:latin typeface="Times New Roman"/>
                <a:cs typeface="Times New Roman"/>
              </a:rPr>
              <a:t>Food</a:t>
            </a:r>
            <a:r>
              <a:rPr sz="3200" spc="-145" dirty="0">
                <a:latin typeface="Times New Roman"/>
                <a:cs typeface="Times New Roman"/>
              </a:rPr>
              <a:t> </a:t>
            </a:r>
            <a:r>
              <a:rPr sz="3200" spc="-20" dirty="0">
                <a:latin typeface="Times New Roman"/>
                <a:cs typeface="Times New Roman"/>
              </a:rPr>
              <a:t>Type</a:t>
            </a:r>
            <a:r>
              <a:rPr sz="3200" spc="-90" dirty="0">
                <a:latin typeface="Times New Roman"/>
                <a:cs typeface="Times New Roman"/>
              </a:rPr>
              <a:t> </a:t>
            </a:r>
            <a:r>
              <a:rPr sz="3200" spc="-10" dirty="0">
                <a:latin typeface="Times New Roman"/>
                <a:cs typeface="Times New Roman"/>
              </a:rPr>
              <a:t>Identification</a:t>
            </a:r>
            <a:endParaRPr sz="3200" dirty="0">
              <a:latin typeface="Times New Roman"/>
              <a:cs typeface="Times New Roman"/>
            </a:endParaRPr>
          </a:p>
          <a:p>
            <a:pPr marL="500380" marR="5080" indent="-344805" algn="l">
              <a:lnSpc>
                <a:spcPts val="4200"/>
              </a:lnSpc>
              <a:spcBef>
                <a:spcPts val="200"/>
              </a:spcBef>
              <a:buFont typeface="Arial MT"/>
              <a:buChar char="•"/>
              <a:tabLst>
                <a:tab pos="500380" algn="l"/>
                <a:tab pos="2632075" algn="l"/>
                <a:tab pos="5081270" algn="l"/>
                <a:tab pos="5495925" algn="l"/>
                <a:tab pos="6959600" algn="l"/>
                <a:tab pos="7555230" algn="l"/>
                <a:tab pos="9391650" algn="l"/>
                <a:tab pos="10484485" algn="l"/>
                <a:tab pos="11713210" algn="l"/>
                <a:tab pos="12240260" algn="l"/>
                <a:tab pos="14124305" algn="l"/>
                <a:tab pos="15725775" algn="l"/>
                <a:tab pos="16794480" algn="l"/>
              </a:tabLst>
            </a:pPr>
            <a:r>
              <a:rPr sz="3200" spc="-10" dirty="0">
                <a:latin typeface="Times New Roman"/>
                <a:cs typeface="Times New Roman"/>
              </a:rPr>
              <a:t>Multi-</a:t>
            </a:r>
            <a:r>
              <a:rPr sz="3200" spc="-20" dirty="0">
                <a:latin typeface="Times New Roman"/>
                <a:cs typeface="Times New Roman"/>
              </a:rPr>
              <a:t>Class</a:t>
            </a:r>
            <a:r>
              <a:rPr sz="3200" dirty="0">
                <a:latin typeface="Times New Roman"/>
                <a:cs typeface="Times New Roman"/>
              </a:rPr>
              <a:t>	</a:t>
            </a:r>
            <a:r>
              <a:rPr sz="3200" spc="-10" dirty="0">
                <a:latin typeface="Times New Roman"/>
                <a:cs typeface="Times New Roman"/>
              </a:rPr>
              <a:t>Classification</a:t>
            </a:r>
            <a:r>
              <a:rPr sz="3200" dirty="0">
                <a:latin typeface="Times New Roman"/>
                <a:cs typeface="Times New Roman"/>
              </a:rPr>
              <a:t>	</a:t>
            </a:r>
            <a:r>
              <a:rPr sz="3200" spc="-50" dirty="0">
                <a:latin typeface="Times New Roman"/>
                <a:cs typeface="Times New Roman"/>
              </a:rPr>
              <a:t>–</a:t>
            </a:r>
            <a:r>
              <a:rPr sz="3200" dirty="0">
                <a:latin typeface="Times New Roman"/>
                <a:cs typeface="Times New Roman"/>
              </a:rPr>
              <a:t>	</a:t>
            </a:r>
            <a:r>
              <a:rPr sz="3200" spc="-10" dirty="0">
                <a:latin typeface="Times New Roman"/>
                <a:cs typeface="Times New Roman"/>
              </a:rPr>
              <a:t>Trained</a:t>
            </a:r>
            <a:r>
              <a:rPr sz="3200" dirty="0">
                <a:latin typeface="Times New Roman"/>
                <a:cs typeface="Times New Roman"/>
              </a:rPr>
              <a:t>	</a:t>
            </a:r>
            <a:r>
              <a:rPr sz="3200" spc="-25" dirty="0">
                <a:latin typeface="Times New Roman"/>
                <a:cs typeface="Times New Roman"/>
              </a:rPr>
              <a:t>an</a:t>
            </a:r>
            <a:r>
              <a:rPr sz="3200" dirty="0">
                <a:latin typeface="Times New Roman"/>
                <a:cs typeface="Times New Roman"/>
              </a:rPr>
              <a:t>	</a:t>
            </a:r>
            <a:r>
              <a:rPr sz="3200" spc="-10" dirty="0">
                <a:latin typeface="Times New Roman"/>
                <a:cs typeface="Times New Roman"/>
              </a:rPr>
              <a:t>additional</a:t>
            </a:r>
            <a:r>
              <a:rPr sz="3200" dirty="0">
                <a:latin typeface="Times New Roman"/>
                <a:cs typeface="Times New Roman"/>
              </a:rPr>
              <a:t>	</a:t>
            </a:r>
            <a:r>
              <a:rPr sz="3200" spc="-25" dirty="0">
                <a:latin typeface="Times New Roman"/>
                <a:cs typeface="Times New Roman"/>
              </a:rPr>
              <a:t>SVM</a:t>
            </a:r>
            <a:r>
              <a:rPr sz="3200" dirty="0">
                <a:latin typeface="Times New Roman"/>
                <a:cs typeface="Times New Roman"/>
              </a:rPr>
              <a:t>	</a:t>
            </a:r>
            <a:r>
              <a:rPr sz="3200" spc="-10" dirty="0">
                <a:latin typeface="Times New Roman"/>
                <a:cs typeface="Times New Roman"/>
              </a:rPr>
              <a:t>model</a:t>
            </a:r>
            <a:r>
              <a:rPr sz="3200" dirty="0">
                <a:latin typeface="Times New Roman"/>
                <a:cs typeface="Times New Roman"/>
              </a:rPr>
              <a:t>	</a:t>
            </a:r>
            <a:r>
              <a:rPr sz="3200" spc="-25" dirty="0">
                <a:latin typeface="Times New Roman"/>
                <a:cs typeface="Times New Roman"/>
              </a:rPr>
              <a:t>to</a:t>
            </a:r>
            <a:r>
              <a:rPr sz="3200" dirty="0">
                <a:latin typeface="Times New Roman"/>
                <a:cs typeface="Times New Roman"/>
              </a:rPr>
              <a:t>	</a:t>
            </a:r>
            <a:r>
              <a:rPr sz="3200" spc="-10" dirty="0">
                <a:latin typeface="Times New Roman"/>
                <a:cs typeface="Times New Roman"/>
              </a:rPr>
              <a:t>categorize</a:t>
            </a:r>
            <a:r>
              <a:rPr sz="3200" dirty="0">
                <a:latin typeface="Times New Roman"/>
                <a:cs typeface="Times New Roman"/>
              </a:rPr>
              <a:t>	</a:t>
            </a:r>
            <a:r>
              <a:rPr sz="3200" spc="-10" dirty="0">
                <a:latin typeface="Times New Roman"/>
                <a:cs typeface="Times New Roman"/>
              </a:rPr>
              <a:t>different</a:t>
            </a:r>
            <a:br>
              <a:rPr lang="en-US" sz="3200" spc="-10" dirty="0">
                <a:latin typeface="Times New Roman"/>
                <a:cs typeface="Times New Roman"/>
              </a:rPr>
            </a:br>
            <a:r>
              <a:rPr sz="3200" spc="-10" dirty="0">
                <a:latin typeface="Times New Roman"/>
                <a:cs typeface="Times New Roman"/>
              </a:rPr>
              <a:t>fruits</a:t>
            </a:r>
            <a:r>
              <a:rPr lang="en-US" sz="3200" spc="-10" dirty="0">
                <a:latin typeface="Times New Roman"/>
                <a:cs typeface="Times New Roman"/>
              </a:rPr>
              <a:t> </a:t>
            </a:r>
            <a:r>
              <a:rPr sz="3200" spc="-25" dirty="0">
                <a:latin typeface="Times New Roman"/>
                <a:cs typeface="Times New Roman"/>
              </a:rPr>
              <a:t>and </a:t>
            </a:r>
            <a:r>
              <a:rPr sz="3200" dirty="0">
                <a:latin typeface="Times New Roman"/>
                <a:cs typeface="Times New Roman"/>
              </a:rPr>
              <a:t>vegetables</a:t>
            </a:r>
            <a:r>
              <a:rPr sz="3200" spc="-60" dirty="0">
                <a:latin typeface="Times New Roman"/>
                <a:cs typeface="Times New Roman"/>
              </a:rPr>
              <a:t> </a:t>
            </a:r>
            <a:r>
              <a:rPr sz="3200" dirty="0">
                <a:latin typeface="Times New Roman"/>
                <a:cs typeface="Times New Roman"/>
              </a:rPr>
              <a:t>based</a:t>
            </a:r>
            <a:r>
              <a:rPr sz="3200" spc="-45" dirty="0">
                <a:latin typeface="Times New Roman"/>
                <a:cs typeface="Times New Roman"/>
              </a:rPr>
              <a:t> </a:t>
            </a:r>
            <a:r>
              <a:rPr sz="3200" dirty="0">
                <a:latin typeface="Times New Roman"/>
                <a:cs typeface="Times New Roman"/>
              </a:rPr>
              <a:t>on</a:t>
            </a:r>
            <a:r>
              <a:rPr sz="3200" spc="-50" dirty="0">
                <a:latin typeface="Times New Roman"/>
                <a:cs typeface="Times New Roman"/>
              </a:rPr>
              <a:t> </a:t>
            </a:r>
            <a:r>
              <a:rPr sz="3200" dirty="0">
                <a:latin typeface="Times New Roman"/>
                <a:cs typeface="Times New Roman"/>
              </a:rPr>
              <a:t>extracted</a:t>
            </a:r>
            <a:r>
              <a:rPr sz="3200" spc="-55" dirty="0">
                <a:latin typeface="Times New Roman"/>
                <a:cs typeface="Times New Roman"/>
              </a:rPr>
              <a:t> </a:t>
            </a:r>
            <a:r>
              <a:rPr sz="3200" spc="-10" dirty="0">
                <a:latin typeface="Times New Roman"/>
                <a:cs typeface="Times New Roman"/>
              </a:rPr>
              <a:t>features.</a:t>
            </a:r>
            <a:endParaRPr sz="3200" dirty="0">
              <a:latin typeface="Times New Roman"/>
              <a:cs typeface="Times New Roman"/>
            </a:endParaRPr>
          </a:p>
          <a:p>
            <a:pPr marL="499745" marR="5895340" indent="-344805" algn="l">
              <a:lnSpc>
                <a:spcPts val="4200"/>
              </a:lnSpc>
              <a:buFont typeface="Arial MT"/>
              <a:buChar char="•"/>
              <a:tabLst>
                <a:tab pos="723900" algn="l"/>
              </a:tabLst>
            </a:pPr>
            <a:r>
              <a:rPr sz="3200" dirty="0">
                <a:latin typeface="Times New Roman"/>
                <a:cs typeface="Times New Roman"/>
              </a:rPr>
              <a:t>Model</a:t>
            </a:r>
            <a:r>
              <a:rPr sz="3200" spc="-30" dirty="0">
                <a:latin typeface="Times New Roman"/>
                <a:cs typeface="Times New Roman"/>
              </a:rPr>
              <a:t> </a:t>
            </a:r>
            <a:r>
              <a:rPr sz="3200" dirty="0">
                <a:latin typeface="Times New Roman"/>
                <a:cs typeface="Times New Roman"/>
              </a:rPr>
              <a:t>Storage</a:t>
            </a:r>
            <a:r>
              <a:rPr sz="3200" spc="-35" dirty="0">
                <a:latin typeface="Times New Roman"/>
                <a:cs typeface="Times New Roman"/>
              </a:rPr>
              <a:t> </a:t>
            </a:r>
            <a:r>
              <a:rPr sz="3200" dirty="0">
                <a:latin typeface="Times New Roman"/>
                <a:cs typeface="Times New Roman"/>
              </a:rPr>
              <a:t>for</a:t>
            </a:r>
            <a:r>
              <a:rPr sz="3200" spc="-35" dirty="0">
                <a:latin typeface="Times New Roman"/>
                <a:cs typeface="Times New Roman"/>
              </a:rPr>
              <a:t> </a:t>
            </a:r>
            <a:r>
              <a:rPr sz="3200" dirty="0">
                <a:latin typeface="Times New Roman"/>
                <a:cs typeface="Times New Roman"/>
              </a:rPr>
              <a:t>Future</a:t>
            </a:r>
            <a:r>
              <a:rPr sz="3200" spc="-40" dirty="0">
                <a:latin typeface="Times New Roman"/>
                <a:cs typeface="Times New Roman"/>
              </a:rPr>
              <a:t> </a:t>
            </a:r>
            <a:r>
              <a:rPr sz="3200" dirty="0">
                <a:latin typeface="Times New Roman"/>
                <a:cs typeface="Times New Roman"/>
              </a:rPr>
              <a:t>Use</a:t>
            </a:r>
            <a:r>
              <a:rPr sz="3200" spc="-10" dirty="0">
                <a:latin typeface="Times New Roman"/>
                <a:cs typeface="Times New Roman"/>
              </a:rPr>
              <a:t> </a:t>
            </a:r>
            <a:r>
              <a:rPr sz="3200" dirty="0">
                <a:latin typeface="Times New Roman"/>
                <a:cs typeface="Times New Roman"/>
              </a:rPr>
              <a:t>–</a:t>
            </a:r>
            <a:r>
              <a:rPr sz="3200" spc="-20" dirty="0">
                <a:latin typeface="Times New Roman"/>
                <a:cs typeface="Times New Roman"/>
              </a:rPr>
              <a:t> </a:t>
            </a:r>
            <a:r>
              <a:rPr sz="3200" dirty="0">
                <a:latin typeface="Times New Roman"/>
                <a:cs typeface="Times New Roman"/>
              </a:rPr>
              <a:t>Successfully</a:t>
            </a:r>
            <a:r>
              <a:rPr sz="3200" spc="-50" dirty="0">
                <a:latin typeface="Times New Roman"/>
                <a:cs typeface="Times New Roman"/>
              </a:rPr>
              <a:t> </a:t>
            </a:r>
            <a:r>
              <a:rPr sz="3200" dirty="0">
                <a:latin typeface="Times New Roman"/>
                <a:cs typeface="Times New Roman"/>
              </a:rPr>
              <a:t>saved</a:t>
            </a:r>
            <a:r>
              <a:rPr sz="3200" spc="-20" dirty="0">
                <a:latin typeface="Times New Roman"/>
                <a:cs typeface="Times New Roman"/>
              </a:rPr>
              <a:t> </a:t>
            </a:r>
            <a:r>
              <a:rPr sz="3200" dirty="0">
                <a:latin typeface="Times New Roman"/>
                <a:cs typeface="Times New Roman"/>
              </a:rPr>
              <a:t>trained</a:t>
            </a:r>
            <a:r>
              <a:rPr sz="3200" spc="-30" dirty="0">
                <a:latin typeface="Times New Roman"/>
                <a:cs typeface="Times New Roman"/>
              </a:rPr>
              <a:t> </a:t>
            </a:r>
            <a:r>
              <a:rPr lang="en-US" sz="3200" b="1" spc="-10" dirty="0">
                <a:latin typeface="Times New Roman"/>
                <a:cs typeface="Times New Roman"/>
              </a:rPr>
              <a:t>M</a:t>
            </a:r>
            <a:r>
              <a:rPr sz="3200" b="1" spc="-10" dirty="0">
                <a:latin typeface="Times New Roman"/>
                <a:cs typeface="Times New Roman"/>
              </a:rPr>
              <a:t>odels</a:t>
            </a:r>
            <a:r>
              <a:rPr sz="3200" spc="-10" dirty="0">
                <a:latin typeface="Times New Roman"/>
                <a:cs typeface="Times New Roman"/>
              </a:rPr>
              <a:t>:</a:t>
            </a:r>
            <a:r>
              <a:rPr lang="en-US" sz="3200" spc="-10" dirty="0">
                <a:latin typeface="Times New Roman"/>
                <a:cs typeface="Times New Roman"/>
              </a:rPr>
              <a:t> </a:t>
            </a:r>
            <a:br>
              <a:rPr lang="en-US" sz="3200" spc="-10" dirty="0">
                <a:latin typeface="Times New Roman"/>
                <a:cs typeface="Times New Roman"/>
              </a:rPr>
            </a:br>
            <a:r>
              <a:rPr sz="3200" dirty="0">
                <a:latin typeface="Times New Roman"/>
                <a:cs typeface="Times New Roman"/>
              </a:rPr>
              <a:t>Fresh</a:t>
            </a:r>
            <a:r>
              <a:rPr sz="3200" spc="-25" dirty="0">
                <a:latin typeface="Times New Roman"/>
                <a:cs typeface="Times New Roman"/>
              </a:rPr>
              <a:t> </a:t>
            </a:r>
            <a:r>
              <a:rPr sz="3200" dirty="0">
                <a:latin typeface="Times New Roman"/>
                <a:cs typeface="Times New Roman"/>
              </a:rPr>
              <a:t>vs.</a:t>
            </a:r>
            <a:r>
              <a:rPr sz="3200" spc="-10" dirty="0">
                <a:latin typeface="Times New Roman"/>
                <a:cs typeface="Times New Roman"/>
              </a:rPr>
              <a:t> </a:t>
            </a:r>
            <a:r>
              <a:rPr sz="3200" dirty="0">
                <a:latin typeface="Times New Roman"/>
                <a:cs typeface="Times New Roman"/>
              </a:rPr>
              <a:t>Rotten</a:t>
            </a:r>
            <a:r>
              <a:rPr lang="en-US" sz="3200" dirty="0">
                <a:latin typeface="Times New Roman"/>
                <a:cs typeface="Times New Roman"/>
              </a:rPr>
              <a:t> </a:t>
            </a:r>
            <a:r>
              <a:rPr sz="3200" dirty="0">
                <a:latin typeface="Times New Roman"/>
                <a:cs typeface="Times New Roman"/>
              </a:rPr>
              <a:t>Classifier</a:t>
            </a:r>
            <a:r>
              <a:rPr lang="en-US" sz="3200" dirty="0">
                <a:latin typeface="Times New Roman"/>
                <a:cs typeface="Times New Roman"/>
              </a:rPr>
              <a:t>  </a:t>
            </a:r>
            <a:r>
              <a:rPr sz="3200" spc="-10" dirty="0">
                <a:latin typeface="Times New Roman"/>
                <a:cs typeface="Times New Roman"/>
              </a:rPr>
              <a:t>(</a:t>
            </a:r>
            <a:r>
              <a:rPr sz="3200" i="1" spc="-10" dirty="0" err="1">
                <a:latin typeface="Times New Roman"/>
                <a:cs typeface="Times New Roman"/>
              </a:rPr>
              <a:t>fresh_vs_rotten_svm_model.pk</a:t>
            </a:r>
            <a:r>
              <a:rPr lang="en-US" sz="3200" i="1" spc="-10" dirty="0" err="1">
                <a:latin typeface="Times New Roman"/>
                <a:cs typeface="Times New Roman"/>
              </a:rPr>
              <a:t>l</a:t>
            </a:r>
            <a:r>
              <a:rPr lang="en-US" sz="3200" spc="-10" dirty="0">
                <a:latin typeface="Times New Roman"/>
                <a:cs typeface="Times New Roman"/>
              </a:rPr>
              <a:t>)</a:t>
            </a:r>
            <a:br>
              <a:rPr lang="en-US" sz="3200" spc="-10" dirty="0">
                <a:latin typeface="Times New Roman"/>
                <a:cs typeface="Times New Roman"/>
              </a:rPr>
            </a:br>
            <a:r>
              <a:rPr sz="3200" dirty="0">
                <a:latin typeface="Times New Roman"/>
                <a:cs typeface="Times New Roman"/>
              </a:rPr>
              <a:t>Food</a:t>
            </a:r>
            <a:r>
              <a:rPr sz="3200" spc="-145" dirty="0">
                <a:latin typeface="Times New Roman"/>
                <a:cs typeface="Times New Roman"/>
              </a:rPr>
              <a:t> </a:t>
            </a:r>
            <a:r>
              <a:rPr sz="3200" spc="-20" dirty="0">
                <a:latin typeface="Times New Roman"/>
                <a:cs typeface="Times New Roman"/>
              </a:rPr>
              <a:t>Type</a:t>
            </a:r>
            <a:r>
              <a:rPr sz="3200" spc="-90" dirty="0">
                <a:latin typeface="Times New Roman"/>
                <a:cs typeface="Times New Roman"/>
              </a:rPr>
              <a:t> </a:t>
            </a:r>
            <a:r>
              <a:rPr sz="3200" dirty="0">
                <a:latin typeface="Times New Roman"/>
                <a:cs typeface="Times New Roman"/>
              </a:rPr>
              <a:t>Classifier</a:t>
            </a:r>
            <a:r>
              <a:rPr sz="3200" spc="-100" dirty="0">
                <a:latin typeface="Times New Roman"/>
                <a:cs typeface="Times New Roman"/>
              </a:rPr>
              <a:t> </a:t>
            </a:r>
            <a:r>
              <a:rPr lang="en-US" sz="3200" spc="-100" dirty="0">
                <a:latin typeface="Times New Roman"/>
                <a:cs typeface="Times New Roman"/>
              </a:rPr>
              <a:t>  </a:t>
            </a:r>
            <a:r>
              <a:rPr sz="3200" spc="-10" dirty="0">
                <a:latin typeface="Times New Roman"/>
                <a:cs typeface="Times New Roman"/>
              </a:rPr>
              <a:t>(</a:t>
            </a:r>
            <a:r>
              <a:rPr sz="3200" i="1" spc="-10" dirty="0" err="1">
                <a:latin typeface="Times New Roman"/>
                <a:cs typeface="Times New Roman"/>
              </a:rPr>
              <a:t>food_type_svm_model.pkl</a:t>
            </a:r>
            <a:r>
              <a:rPr sz="3200" spc="-10" dirty="0">
                <a:latin typeface="Times New Roman"/>
                <a:cs typeface="Times New Roman"/>
              </a:rPr>
              <a:t>)</a:t>
            </a:r>
            <a:br>
              <a:rPr lang="en-US" sz="3200" spc="-10" dirty="0">
                <a:latin typeface="Times New Roman"/>
                <a:cs typeface="Times New Roman"/>
              </a:rPr>
            </a:br>
            <a:r>
              <a:rPr sz="3200" dirty="0">
                <a:latin typeface="Times New Roman"/>
                <a:cs typeface="Times New Roman"/>
              </a:rPr>
              <a:t>Feature</a:t>
            </a:r>
            <a:r>
              <a:rPr sz="3200" spc="-10" dirty="0">
                <a:latin typeface="Times New Roman"/>
                <a:cs typeface="Times New Roman"/>
              </a:rPr>
              <a:t> </a:t>
            </a:r>
            <a:r>
              <a:rPr sz="3200" dirty="0">
                <a:latin typeface="Times New Roman"/>
                <a:cs typeface="Times New Roman"/>
              </a:rPr>
              <a:t>Extraction</a:t>
            </a:r>
            <a:r>
              <a:rPr sz="3200" spc="-30" dirty="0">
                <a:latin typeface="Times New Roman"/>
                <a:cs typeface="Times New Roman"/>
              </a:rPr>
              <a:t> </a:t>
            </a:r>
            <a:r>
              <a:rPr sz="3200" dirty="0">
                <a:latin typeface="Times New Roman"/>
                <a:cs typeface="Times New Roman"/>
              </a:rPr>
              <a:t>Model</a:t>
            </a:r>
            <a:r>
              <a:rPr sz="3200" spc="-20" dirty="0">
                <a:latin typeface="Times New Roman"/>
                <a:cs typeface="Times New Roman"/>
              </a:rPr>
              <a:t> </a:t>
            </a:r>
            <a:r>
              <a:rPr lang="en-US" sz="3200" spc="-20" dirty="0">
                <a:latin typeface="Times New Roman"/>
                <a:cs typeface="Times New Roman"/>
              </a:rPr>
              <a:t>  </a:t>
            </a:r>
            <a:r>
              <a:rPr sz="3200" spc="-10" dirty="0">
                <a:latin typeface="Times New Roman"/>
                <a:cs typeface="Times New Roman"/>
              </a:rPr>
              <a:t>(</a:t>
            </a:r>
            <a:r>
              <a:rPr sz="3200" i="1" spc="-10" dirty="0" err="1">
                <a:latin typeface="Times New Roman"/>
                <a:cs typeface="Times New Roman"/>
              </a:rPr>
              <a:t>food_categories.pkl</a:t>
            </a:r>
            <a:r>
              <a:rPr sz="3200" spc="-10" dirty="0">
                <a:latin typeface="Times New Roman"/>
                <a:cs typeface="Times New Roman"/>
              </a:rPr>
              <a:t>)</a:t>
            </a:r>
            <a:endParaRPr sz="3200" dirty="0">
              <a:latin typeface="Times New Roman"/>
              <a:cs typeface="Times New Roman"/>
            </a:endParaRPr>
          </a:p>
        </p:txBody>
      </p:sp>
      <p:pic>
        <p:nvPicPr>
          <p:cNvPr id="3" name="object 3"/>
          <p:cNvPicPr/>
          <p:nvPr/>
        </p:nvPicPr>
        <p:blipFill>
          <a:blip r:embed="rId2" cstate="print"/>
          <a:stretch>
            <a:fillRect/>
          </a:stretch>
        </p:blipFill>
        <p:spPr>
          <a:xfrm>
            <a:off x="283463" y="9642347"/>
            <a:ext cx="1885188" cy="452628"/>
          </a:xfrm>
          <a:prstGeom prst="rect">
            <a:avLst/>
          </a:prstGeom>
        </p:spPr>
      </p:pic>
      <p:sp>
        <p:nvSpPr>
          <p:cNvPr id="5" name="object 5"/>
          <p:cNvSpPr txBox="1"/>
          <p:nvPr/>
        </p:nvSpPr>
        <p:spPr>
          <a:xfrm>
            <a:off x="17774324" y="9716698"/>
            <a:ext cx="315595" cy="310515"/>
          </a:xfrm>
          <a:prstGeom prst="rect">
            <a:avLst/>
          </a:prstGeom>
        </p:spPr>
        <p:txBody>
          <a:bodyPr vert="horz" wrap="square" lIns="0" tIns="0" rIns="0" bIns="0" rtlCol="0">
            <a:spAutoFit/>
          </a:bodyPr>
          <a:lstStyle/>
          <a:p>
            <a:pPr marL="12700">
              <a:lnSpc>
                <a:spcPts val="2235"/>
              </a:lnSpc>
            </a:pPr>
            <a:fld id="{81D60167-4931-47E6-BA6A-407CBD079E47}" type="slidenum">
              <a:rPr sz="2250" spc="-25" dirty="0">
                <a:latin typeface="Calibri"/>
                <a:cs typeface="Calibri"/>
                <a:hlinkClick r:id="rId3"/>
              </a:rPr>
              <a:t>16</a:t>
            </a:fld>
            <a:endParaRPr sz="2250">
              <a:latin typeface="Calibri"/>
              <a:cs typeface="Calibri"/>
            </a:endParaRPr>
          </a:p>
        </p:txBody>
      </p:sp>
      <p:sp>
        <p:nvSpPr>
          <p:cNvPr id="8" name="object 2">
            <a:extLst>
              <a:ext uri="{FF2B5EF4-FFF2-40B4-BE49-F238E27FC236}">
                <a16:creationId xmlns:a16="http://schemas.microsoft.com/office/drawing/2014/main" id="{C9F87019-E200-55C2-8A42-E82712A1FE1E}"/>
              </a:ext>
            </a:extLst>
          </p:cNvPr>
          <p:cNvSpPr txBox="1">
            <a:spLocks/>
          </p:cNvSpPr>
          <p:nvPr/>
        </p:nvSpPr>
        <p:spPr>
          <a:xfrm>
            <a:off x="649443" y="347859"/>
            <a:ext cx="16989115" cy="1328166"/>
          </a:xfrm>
          <a:prstGeom prst="rect">
            <a:avLst/>
          </a:prstGeom>
        </p:spPr>
        <p:txBody>
          <a:bodyPr vert="horz" wrap="square" lIns="0" tIns="469011" rIns="0" bIns="0" rtlCol="0">
            <a:spAutoFit/>
          </a:bodyPr>
          <a:lstStyle>
            <a:lvl1pPr>
              <a:defRPr sz="5550" b="0" i="0">
                <a:solidFill>
                  <a:srgbClr val="3156B8"/>
                </a:solidFill>
                <a:latin typeface="Times New Roman"/>
                <a:ea typeface="+mj-ea"/>
                <a:cs typeface="Times New Roman"/>
              </a:defRPr>
            </a:lvl1pPr>
          </a:lstStyle>
          <a:p>
            <a:pPr marL="290830">
              <a:spcBef>
                <a:spcPts val="105"/>
              </a:spcBef>
            </a:pPr>
            <a:r>
              <a:rPr lang="en-US" spc="-10" dirty="0"/>
              <a:t>Methodology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04ABF-35B0-136A-51D5-A6ACB21DA65C}"/>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0C4207E2-3E22-FD80-8DD5-B3420DCEB90E}"/>
              </a:ext>
            </a:extLst>
          </p:cNvPr>
          <p:cNvPicPr/>
          <p:nvPr/>
        </p:nvPicPr>
        <p:blipFill>
          <a:blip r:embed="rId2" cstate="print"/>
          <a:stretch>
            <a:fillRect/>
          </a:stretch>
        </p:blipFill>
        <p:spPr>
          <a:xfrm>
            <a:off x="283463" y="9642347"/>
            <a:ext cx="1885188" cy="452628"/>
          </a:xfrm>
          <a:prstGeom prst="rect">
            <a:avLst/>
          </a:prstGeom>
        </p:spPr>
      </p:pic>
      <p:sp>
        <p:nvSpPr>
          <p:cNvPr id="6" name="object 6">
            <a:extLst>
              <a:ext uri="{FF2B5EF4-FFF2-40B4-BE49-F238E27FC236}">
                <a16:creationId xmlns:a16="http://schemas.microsoft.com/office/drawing/2014/main" id="{59B7F4D4-26DF-A31C-1E7E-354A6CAF71CF}"/>
              </a:ext>
            </a:extLst>
          </p:cNvPr>
          <p:cNvSpPr txBox="1"/>
          <p:nvPr/>
        </p:nvSpPr>
        <p:spPr>
          <a:xfrm>
            <a:off x="17915001" y="9822205"/>
            <a:ext cx="315595" cy="310515"/>
          </a:xfrm>
          <a:prstGeom prst="rect">
            <a:avLst/>
          </a:prstGeom>
        </p:spPr>
        <p:txBody>
          <a:bodyPr vert="horz" wrap="square" lIns="0" tIns="0" rIns="0" bIns="0" rtlCol="0">
            <a:spAutoFit/>
          </a:bodyPr>
          <a:lstStyle/>
          <a:p>
            <a:pPr marL="12700">
              <a:lnSpc>
                <a:spcPts val="2235"/>
              </a:lnSpc>
            </a:pPr>
            <a:fld id="{81D60167-4931-47E6-BA6A-407CBD079E47}" type="slidenum">
              <a:rPr sz="2250" spc="-25" dirty="0">
                <a:latin typeface="Calibri"/>
                <a:cs typeface="Calibri"/>
                <a:hlinkClick r:id="rId3"/>
              </a:rPr>
              <a:t>17</a:t>
            </a:fld>
            <a:endParaRPr sz="2250">
              <a:latin typeface="Calibri"/>
              <a:cs typeface="Calibri"/>
            </a:endParaRPr>
          </a:p>
        </p:txBody>
      </p:sp>
      <p:pic>
        <p:nvPicPr>
          <p:cNvPr id="5" name="Picture 4">
            <a:extLst>
              <a:ext uri="{FF2B5EF4-FFF2-40B4-BE49-F238E27FC236}">
                <a16:creationId xmlns:a16="http://schemas.microsoft.com/office/drawing/2014/main" id="{5D802E84-E8BE-BFF9-D4AE-26788DE20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0944" y="2686047"/>
            <a:ext cx="5734057" cy="4914906"/>
          </a:xfrm>
          <a:prstGeom prst="rect">
            <a:avLst/>
          </a:prstGeom>
        </p:spPr>
      </p:pic>
      <p:sp>
        <p:nvSpPr>
          <p:cNvPr id="7" name="TextBox 6">
            <a:extLst>
              <a:ext uri="{FF2B5EF4-FFF2-40B4-BE49-F238E27FC236}">
                <a16:creationId xmlns:a16="http://schemas.microsoft.com/office/drawing/2014/main" id="{7A8A180C-14DC-0981-43BB-762615E76B88}"/>
              </a:ext>
            </a:extLst>
          </p:cNvPr>
          <p:cNvSpPr txBox="1"/>
          <p:nvPr/>
        </p:nvSpPr>
        <p:spPr>
          <a:xfrm>
            <a:off x="928048" y="1553890"/>
            <a:ext cx="11239248" cy="6694140"/>
          </a:xfrm>
          <a:prstGeom prst="rect">
            <a:avLst/>
          </a:prstGeom>
          <a:noFill/>
        </p:spPr>
        <p:txBody>
          <a:bodyPr wrap="square" rtlCol="0">
            <a:spAutoFit/>
          </a:bodyPr>
          <a:lstStyle/>
          <a:p>
            <a:pPr algn="just">
              <a:spcBef>
                <a:spcPts val="600"/>
              </a:spcBef>
              <a:buNone/>
            </a:pPr>
            <a:r>
              <a:rPr lang="en-US" sz="3100" b="1" dirty="0">
                <a:latin typeface="Times New Roman" panose="02020603050405020304" pitchFamily="18" charset="0"/>
                <a:cs typeface="Times New Roman" panose="02020603050405020304" pitchFamily="18" charset="0"/>
              </a:rPr>
              <a:t>Model 1 (Fresh vs Rotten Classification)</a:t>
            </a:r>
          </a:p>
          <a:p>
            <a:pPr algn="just">
              <a:spcBef>
                <a:spcPts val="600"/>
              </a:spcBef>
              <a:buFont typeface="+mj-lt"/>
              <a:buAutoNum type="arabicPeriod"/>
            </a:pPr>
            <a:r>
              <a:rPr lang="en-US" sz="3100" dirty="0">
                <a:latin typeface="Times New Roman" panose="02020603050405020304" pitchFamily="18" charset="0"/>
                <a:cs typeface="Times New Roman" panose="02020603050405020304" pitchFamily="18" charset="0"/>
              </a:rPr>
              <a:t>High Accuracy in Classification:</a:t>
            </a:r>
          </a:p>
          <a:p>
            <a:pPr marL="457200" lvl="1" algn="just">
              <a:spcBef>
                <a:spcPts val="600"/>
              </a:spcBef>
            </a:pPr>
            <a:r>
              <a:rPr lang="en-US" sz="3100" dirty="0">
                <a:latin typeface="Times New Roman" panose="02020603050405020304" pitchFamily="18" charset="0"/>
                <a:cs typeface="Times New Roman" panose="02020603050405020304" pitchFamily="18" charset="0"/>
              </a:rPr>
              <a:t>The model correctly identified 27 rotten items (</a:t>
            </a:r>
            <a:r>
              <a:rPr lang="en-US" sz="2800" dirty="0">
                <a:latin typeface="Times New Roman" panose="02020603050405020304" pitchFamily="18" charset="0"/>
                <a:cs typeface="Times New Roman" panose="02020603050405020304" pitchFamily="18" charset="0"/>
              </a:rPr>
              <a:t>True Negatives</a:t>
            </a:r>
            <a:r>
              <a:rPr lang="en-US" sz="3100" dirty="0">
                <a:latin typeface="Times New Roman" panose="02020603050405020304" pitchFamily="18" charset="0"/>
                <a:cs typeface="Times New Roman" panose="02020603050405020304" pitchFamily="18" charset="0"/>
              </a:rPr>
              <a:t>) and 26 fresh items (</a:t>
            </a:r>
            <a:r>
              <a:rPr lang="en-US" sz="2800" dirty="0">
                <a:latin typeface="Times New Roman" panose="02020603050405020304" pitchFamily="18" charset="0"/>
                <a:cs typeface="Times New Roman" panose="02020603050405020304" pitchFamily="18" charset="0"/>
              </a:rPr>
              <a:t>True Positives</a:t>
            </a:r>
            <a:r>
              <a:rPr lang="en-US" sz="3100" dirty="0">
                <a:latin typeface="Times New Roman" panose="02020603050405020304" pitchFamily="18" charset="0"/>
                <a:cs typeface="Times New Roman" panose="02020603050405020304" pitchFamily="18" charset="0"/>
              </a:rPr>
              <a:t>), showing strong classification ability.</a:t>
            </a:r>
          </a:p>
          <a:p>
            <a:pPr algn="just">
              <a:spcBef>
                <a:spcPts val="600"/>
              </a:spcBef>
              <a:buFont typeface="+mj-lt"/>
              <a:buAutoNum type="arabicPeriod"/>
            </a:pPr>
            <a:r>
              <a:rPr lang="en-US" sz="3100" dirty="0">
                <a:latin typeface="Times New Roman" panose="02020603050405020304" pitchFamily="18" charset="0"/>
                <a:cs typeface="Times New Roman" panose="02020603050405020304" pitchFamily="18" charset="0"/>
              </a:rPr>
              <a:t>Low Misclassification Rate:</a:t>
            </a:r>
          </a:p>
          <a:p>
            <a:pPr marL="457200" lvl="1" algn="just">
              <a:spcBef>
                <a:spcPts val="600"/>
              </a:spcBef>
            </a:pPr>
            <a:r>
              <a:rPr lang="en-US" sz="3100" dirty="0">
                <a:latin typeface="Times New Roman" panose="02020603050405020304" pitchFamily="18" charset="0"/>
                <a:cs typeface="Times New Roman" panose="02020603050405020304" pitchFamily="18" charset="0"/>
              </a:rPr>
              <a:t>Only 3 rotten items were misclassified as fresh (</a:t>
            </a:r>
            <a:r>
              <a:rPr lang="en-US" sz="2800" dirty="0">
                <a:latin typeface="Times New Roman" panose="02020603050405020304" pitchFamily="18" charset="0"/>
                <a:cs typeface="Times New Roman" panose="02020603050405020304" pitchFamily="18" charset="0"/>
              </a:rPr>
              <a:t>False Positives</a:t>
            </a:r>
            <a:r>
              <a:rPr lang="en-US" sz="3100" dirty="0">
                <a:latin typeface="Times New Roman" panose="02020603050405020304" pitchFamily="18" charset="0"/>
                <a:cs typeface="Times New Roman" panose="02020603050405020304" pitchFamily="18" charset="0"/>
              </a:rPr>
              <a:t>), and 4 fresh items were misclassified as rotten (</a:t>
            </a:r>
            <a:r>
              <a:rPr lang="en-US" sz="2800" dirty="0">
                <a:latin typeface="Times New Roman" panose="02020603050405020304" pitchFamily="18" charset="0"/>
                <a:cs typeface="Times New Roman" panose="02020603050405020304" pitchFamily="18" charset="0"/>
              </a:rPr>
              <a:t>False Negatives</a:t>
            </a:r>
            <a:r>
              <a:rPr lang="en-US" sz="3100" dirty="0">
                <a:latin typeface="Times New Roman" panose="02020603050405020304" pitchFamily="18" charset="0"/>
                <a:cs typeface="Times New Roman" panose="02020603050405020304" pitchFamily="18" charset="0"/>
              </a:rPr>
              <a:t>), indicating minimal error.</a:t>
            </a:r>
          </a:p>
          <a:p>
            <a:pPr algn="just">
              <a:spcBef>
                <a:spcPts val="600"/>
              </a:spcBef>
              <a:buFont typeface="+mj-lt"/>
              <a:buAutoNum type="arabicPeriod"/>
            </a:pPr>
            <a:r>
              <a:rPr lang="en-US" sz="3000" dirty="0">
                <a:latin typeface="Times New Roman" panose="02020603050405020304" pitchFamily="18" charset="0"/>
                <a:cs typeface="Times New Roman" panose="02020603050405020304" pitchFamily="18" charset="0"/>
              </a:rPr>
              <a:t>Robust Performance:</a:t>
            </a:r>
          </a:p>
          <a:p>
            <a:pPr marL="457200" lvl="1" algn="just">
              <a:spcBef>
                <a:spcPts val="600"/>
              </a:spcBef>
            </a:pPr>
            <a:r>
              <a:rPr lang="en-US" sz="3000" dirty="0">
                <a:latin typeface="Times New Roman" panose="02020603050405020304" pitchFamily="18" charset="0"/>
                <a:cs typeface="Times New Roman" panose="02020603050405020304" pitchFamily="18" charset="0"/>
              </a:rPr>
              <a:t>With a balanced accuracy of 88.33%, precision, recall, and F1-score, the model proves to be reliable for real-time food freshness monitoring.</a:t>
            </a:r>
          </a:p>
        </p:txBody>
      </p:sp>
      <p:sp>
        <p:nvSpPr>
          <p:cNvPr id="2" name="object 2">
            <a:extLst>
              <a:ext uri="{FF2B5EF4-FFF2-40B4-BE49-F238E27FC236}">
                <a16:creationId xmlns:a16="http://schemas.microsoft.com/office/drawing/2014/main" id="{8BBD2144-AFF1-961C-F3A6-AC9BC479D232}"/>
              </a:ext>
            </a:extLst>
          </p:cNvPr>
          <p:cNvSpPr txBox="1">
            <a:spLocks/>
          </p:cNvSpPr>
          <p:nvPr/>
        </p:nvSpPr>
        <p:spPr>
          <a:xfrm>
            <a:off x="649443" y="347859"/>
            <a:ext cx="16989115" cy="1328166"/>
          </a:xfrm>
          <a:prstGeom prst="rect">
            <a:avLst/>
          </a:prstGeom>
        </p:spPr>
        <p:txBody>
          <a:bodyPr vert="horz" wrap="square" lIns="0" tIns="469011" rIns="0" bIns="0" rtlCol="0">
            <a:spAutoFit/>
          </a:bodyPr>
          <a:lstStyle>
            <a:lvl1pPr>
              <a:defRPr sz="5550" b="0" i="0">
                <a:solidFill>
                  <a:srgbClr val="3156B8"/>
                </a:solidFill>
                <a:latin typeface="Times New Roman"/>
                <a:ea typeface="+mj-ea"/>
                <a:cs typeface="Times New Roman"/>
              </a:defRPr>
            </a:lvl1pPr>
          </a:lstStyle>
          <a:p>
            <a:pPr marL="290830">
              <a:spcBef>
                <a:spcPts val="105"/>
              </a:spcBef>
            </a:pPr>
            <a:r>
              <a:rPr lang="en-US" spc="-10" dirty="0"/>
              <a:t>Results</a:t>
            </a:r>
          </a:p>
        </p:txBody>
      </p:sp>
      <p:sp>
        <p:nvSpPr>
          <p:cNvPr id="10" name="TextBox 9">
            <a:extLst>
              <a:ext uri="{FF2B5EF4-FFF2-40B4-BE49-F238E27FC236}">
                <a16:creationId xmlns:a16="http://schemas.microsoft.com/office/drawing/2014/main" id="{E2947E1D-F259-BB19-9675-AB736ADDE15F}"/>
              </a:ext>
            </a:extLst>
          </p:cNvPr>
          <p:cNvSpPr txBox="1"/>
          <p:nvPr/>
        </p:nvSpPr>
        <p:spPr>
          <a:xfrm>
            <a:off x="928048" y="8145391"/>
            <a:ext cx="16710510" cy="1600438"/>
          </a:xfrm>
          <a:prstGeom prst="rect">
            <a:avLst/>
          </a:prstGeom>
          <a:noFill/>
        </p:spPr>
        <p:txBody>
          <a:bodyPr wrap="square" rtlCol="0">
            <a:spAutoFit/>
          </a:bodyPr>
          <a:lstStyle/>
          <a:p>
            <a:pPr marL="514350" indent="-514350" algn="just">
              <a:spcBef>
                <a:spcPts val="600"/>
              </a:spcBef>
              <a:buFont typeface="+mj-lt"/>
              <a:buAutoNum type="arabicPeriod" startAt="4"/>
            </a:pPr>
            <a:r>
              <a:rPr lang="en-US" sz="3000" dirty="0">
                <a:latin typeface="Times New Roman" panose="02020603050405020304" pitchFamily="18" charset="0"/>
                <a:cs typeface="Times New Roman" panose="02020603050405020304" pitchFamily="18" charset="0"/>
              </a:rPr>
              <a:t>Effective Real-World Utility:</a:t>
            </a:r>
          </a:p>
          <a:p>
            <a:pPr marL="457200" lvl="1" algn="just">
              <a:spcBef>
                <a:spcPts val="600"/>
              </a:spcBef>
            </a:pPr>
            <a:r>
              <a:rPr lang="en-US" sz="3000" dirty="0">
                <a:latin typeface="Times New Roman" panose="02020603050405020304" pitchFamily="18" charset="0"/>
                <a:cs typeface="Times New Roman" panose="02020603050405020304" pitchFamily="18" charset="0"/>
              </a:rPr>
              <a:t>The model’s strong performance ensures that it can be confidently used in smart kitchen systems to reduce spoilage and assist users in food management.</a:t>
            </a:r>
          </a:p>
        </p:txBody>
      </p:sp>
    </p:spTree>
    <p:extLst>
      <p:ext uri="{BB962C8B-B14F-4D97-AF65-F5344CB8AC3E}">
        <p14:creationId xmlns:p14="http://schemas.microsoft.com/office/powerpoint/2010/main" val="4027288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85C76-6E2F-B87C-9C39-65105008F01E}"/>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DE3FD065-0E51-9124-2A46-AE6DDC230D4B}"/>
              </a:ext>
            </a:extLst>
          </p:cNvPr>
          <p:cNvPicPr/>
          <p:nvPr/>
        </p:nvPicPr>
        <p:blipFill>
          <a:blip r:embed="rId2" cstate="print"/>
          <a:stretch>
            <a:fillRect/>
          </a:stretch>
        </p:blipFill>
        <p:spPr>
          <a:xfrm>
            <a:off x="283463" y="9642347"/>
            <a:ext cx="1885188" cy="452628"/>
          </a:xfrm>
          <a:prstGeom prst="rect">
            <a:avLst/>
          </a:prstGeom>
        </p:spPr>
      </p:pic>
      <p:sp>
        <p:nvSpPr>
          <p:cNvPr id="6" name="object 6">
            <a:extLst>
              <a:ext uri="{FF2B5EF4-FFF2-40B4-BE49-F238E27FC236}">
                <a16:creationId xmlns:a16="http://schemas.microsoft.com/office/drawing/2014/main" id="{37D65F48-739A-04E6-6C72-C75A2A54763F}"/>
              </a:ext>
            </a:extLst>
          </p:cNvPr>
          <p:cNvSpPr txBox="1"/>
          <p:nvPr/>
        </p:nvSpPr>
        <p:spPr>
          <a:xfrm>
            <a:off x="17915001" y="9822205"/>
            <a:ext cx="315595" cy="310515"/>
          </a:xfrm>
          <a:prstGeom prst="rect">
            <a:avLst/>
          </a:prstGeom>
        </p:spPr>
        <p:txBody>
          <a:bodyPr vert="horz" wrap="square" lIns="0" tIns="0" rIns="0" bIns="0" rtlCol="0">
            <a:spAutoFit/>
          </a:bodyPr>
          <a:lstStyle/>
          <a:p>
            <a:pPr marL="12700">
              <a:lnSpc>
                <a:spcPts val="2235"/>
              </a:lnSpc>
            </a:pPr>
            <a:fld id="{81D60167-4931-47E6-BA6A-407CBD079E47}" type="slidenum">
              <a:rPr sz="2250" spc="-25" dirty="0">
                <a:latin typeface="Calibri"/>
                <a:cs typeface="Calibri"/>
                <a:hlinkClick r:id="rId3"/>
              </a:rPr>
              <a:t>18</a:t>
            </a:fld>
            <a:endParaRPr sz="2250">
              <a:latin typeface="Calibri"/>
              <a:cs typeface="Calibri"/>
            </a:endParaRPr>
          </a:p>
        </p:txBody>
      </p:sp>
      <p:pic>
        <p:nvPicPr>
          <p:cNvPr id="7" name="Picture 6">
            <a:extLst>
              <a:ext uri="{FF2B5EF4-FFF2-40B4-BE49-F238E27FC236}">
                <a16:creationId xmlns:a16="http://schemas.microsoft.com/office/drawing/2014/main" id="{7DDCAFA0-7046-B31B-6B04-48CF20CB5A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31104" y="1468623"/>
            <a:ext cx="8150878" cy="7349755"/>
          </a:xfrm>
          <a:prstGeom prst="rect">
            <a:avLst/>
          </a:prstGeom>
        </p:spPr>
      </p:pic>
      <p:sp>
        <p:nvSpPr>
          <p:cNvPr id="8" name="TextBox 7">
            <a:extLst>
              <a:ext uri="{FF2B5EF4-FFF2-40B4-BE49-F238E27FC236}">
                <a16:creationId xmlns:a16="http://schemas.microsoft.com/office/drawing/2014/main" id="{55746C4F-DD7B-DF0F-ADF8-3789C6D7898E}"/>
              </a:ext>
            </a:extLst>
          </p:cNvPr>
          <p:cNvSpPr txBox="1"/>
          <p:nvPr/>
        </p:nvSpPr>
        <p:spPr>
          <a:xfrm>
            <a:off x="932892" y="1540240"/>
            <a:ext cx="9098212" cy="7940635"/>
          </a:xfrm>
          <a:prstGeom prst="rect">
            <a:avLst/>
          </a:prstGeom>
          <a:noFill/>
        </p:spPr>
        <p:txBody>
          <a:bodyPr wrap="square" rtlCol="0">
            <a:spAutoFit/>
          </a:bodyPr>
          <a:lstStyle/>
          <a:p>
            <a:pPr algn="just">
              <a:spcBef>
                <a:spcPts val="600"/>
              </a:spcBef>
              <a:buNone/>
            </a:pPr>
            <a:r>
              <a:rPr lang="en-US" sz="3000" b="1" dirty="0">
                <a:latin typeface="Times New Roman" panose="02020603050405020304" pitchFamily="18" charset="0"/>
                <a:cs typeface="Times New Roman" panose="02020603050405020304" pitchFamily="18" charset="0"/>
              </a:rPr>
              <a:t>Model 2 (Multi-Class Food Classification)</a:t>
            </a:r>
          </a:p>
          <a:p>
            <a:pPr algn="just">
              <a:spcBef>
                <a:spcPts val="600"/>
              </a:spcBef>
              <a:buFont typeface="+mj-lt"/>
              <a:buAutoNum type="arabicPeriod"/>
            </a:pPr>
            <a:r>
              <a:rPr lang="en-US" sz="3000" dirty="0">
                <a:latin typeface="Times New Roman" panose="02020603050405020304" pitchFamily="18" charset="0"/>
                <a:cs typeface="Times New Roman" panose="02020603050405020304" pitchFamily="18" charset="0"/>
              </a:rPr>
              <a:t>Multi-Class Accuracy with Highlights:</a:t>
            </a:r>
          </a:p>
          <a:p>
            <a:pPr marL="457200" lvl="1" algn="just">
              <a:spcBef>
                <a:spcPts val="600"/>
              </a:spcBef>
            </a:pPr>
            <a:r>
              <a:rPr lang="en-US" sz="3000" dirty="0">
                <a:latin typeface="Times New Roman" panose="02020603050405020304" pitchFamily="18" charset="0"/>
                <a:cs typeface="Times New Roman" panose="02020603050405020304" pitchFamily="18" charset="0"/>
              </a:rPr>
              <a:t>The model successfully classified several classes perfectly (e.g., Class 1, 5, 14, 16, 17, 20) with no misclassifications, showing strong class-specific learning.</a:t>
            </a:r>
          </a:p>
          <a:p>
            <a:pPr algn="just">
              <a:spcBef>
                <a:spcPts val="600"/>
              </a:spcBef>
              <a:buFont typeface="+mj-lt"/>
              <a:buAutoNum type="arabicPeriod"/>
            </a:pPr>
            <a:r>
              <a:rPr lang="en-US" sz="3000" dirty="0">
                <a:latin typeface="Times New Roman" panose="02020603050405020304" pitchFamily="18" charset="0"/>
                <a:cs typeface="Times New Roman" panose="02020603050405020304" pitchFamily="18" charset="0"/>
              </a:rPr>
              <a:t> Misclassification Trends:</a:t>
            </a:r>
          </a:p>
          <a:p>
            <a:pPr marL="457200" lvl="1" algn="just">
              <a:spcBef>
                <a:spcPts val="600"/>
              </a:spcBef>
            </a:pPr>
            <a:r>
              <a:rPr lang="en-US" sz="3000" dirty="0">
                <a:latin typeface="Times New Roman" panose="02020603050405020304" pitchFamily="18" charset="0"/>
                <a:cs typeface="Times New Roman" panose="02020603050405020304" pitchFamily="18" charset="0"/>
              </a:rPr>
              <a:t>Some confusion is observed among visually or semantically similar classes such as Class 2, 7, 10, 13, indicating possible overlap in features due to image similarity or data imbalance.</a:t>
            </a:r>
          </a:p>
          <a:p>
            <a:pPr algn="just">
              <a:spcBef>
                <a:spcPts val="600"/>
              </a:spcBef>
              <a:buFont typeface="+mj-lt"/>
              <a:buAutoNum type="arabicPeriod"/>
            </a:pPr>
            <a:r>
              <a:rPr lang="en-US" sz="3000" dirty="0">
                <a:latin typeface="Times New Roman" panose="02020603050405020304" pitchFamily="18" charset="0"/>
                <a:cs typeface="Times New Roman" panose="02020603050405020304" pitchFamily="18" charset="0"/>
              </a:rPr>
              <a:t>  Outset of Model:</a:t>
            </a:r>
          </a:p>
          <a:p>
            <a:pPr marL="457200" lvl="1" algn="just">
              <a:spcBef>
                <a:spcPts val="600"/>
              </a:spcBef>
            </a:pPr>
            <a:r>
              <a:rPr lang="en-US" sz="3000" dirty="0">
                <a:latin typeface="Times New Roman" panose="02020603050405020304" pitchFamily="18" charset="0"/>
                <a:cs typeface="Times New Roman" panose="02020603050405020304" pitchFamily="18" charset="0"/>
              </a:rPr>
              <a:t>Overall, the model shows potential in recognizing diverse food spoilage types but would benefit from increased training data and enhanced feature differentiation for finer classification accuracy.</a:t>
            </a:r>
          </a:p>
        </p:txBody>
      </p:sp>
      <p:sp>
        <p:nvSpPr>
          <p:cNvPr id="9" name="object 2">
            <a:extLst>
              <a:ext uri="{FF2B5EF4-FFF2-40B4-BE49-F238E27FC236}">
                <a16:creationId xmlns:a16="http://schemas.microsoft.com/office/drawing/2014/main" id="{36B050A2-CA73-A59B-D00F-7B379E230420}"/>
              </a:ext>
            </a:extLst>
          </p:cNvPr>
          <p:cNvSpPr txBox="1">
            <a:spLocks/>
          </p:cNvSpPr>
          <p:nvPr/>
        </p:nvSpPr>
        <p:spPr>
          <a:xfrm>
            <a:off x="649443" y="347859"/>
            <a:ext cx="16989115" cy="1328166"/>
          </a:xfrm>
          <a:prstGeom prst="rect">
            <a:avLst/>
          </a:prstGeom>
        </p:spPr>
        <p:txBody>
          <a:bodyPr vert="horz" wrap="square" lIns="0" tIns="469011" rIns="0" bIns="0" rtlCol="0">
            <a:spAutoFit/>
          </a:bodyPr>
          <a:lstStyle>
            <a:lvl1pPr>
              <a:defRPr sz="5550" b="0" i="0">
                <a:solidFill>
                  <a:srgbClr val="3156B8"/>
                </a:solidFill>
                <a:latin typeface="Times New Roman"/>
                <a:ea typeface="+mj-ea"/>
                <a:cs typeface="Times New Roman"/>
              </a:defRPr>
            </a:lvl1pPr>
          </a:lstStyle>
          <a:p>
            <a:pPr marL="290830">
              <a:spcBef>
                <a:spcPts val="105"/>
              </a:spcBef>
            </a:pPr>
            <a:r>
              <a:rPr lang="en-US" spc="-10" dirty="0"/>
              <a:t>Results</a:t>
            </a:r>
          </a:p>
        </p:txBody>
      </p:sp>
    </p:spTree>
    <p:extLst>
      <p:ext uri="{BB962C8B-B14F-4D97-AF65-F5344CB8AC3E}">
        <p14:creationId xmlns:p14="http://schemas.microsoft.com/office/powerpoint/2010/main" val="2290967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4" cstate="print"/>
          <a:stretch>
            <a:fillRect/>
          </a:stretch>
        </p:blipFill>
        <p:spPr>
          <a:xfrm>
            <a:off x="283463" y="9642347"/>
            <a:ext cx="1885188" cy="452628"/>
          </a:xfrm>
          <a:prstGeom prst="rect">
            <a:avLst/>
          </a:prstGeom>
        </p:spPr>
      </p:pic>
      <p:sp>
        <p:nvSpPr>
          <p:cNvPr id="16" name="object 16"/>
          <p:cNvSpPr txBox="1"/>
          <p:nvPr/>
        </p:nvSpPr>
        <p:spPr>
          <a:xfrm>
            <a:off x="17915001" y="9822205"/>
            <a:ext cx="315595" cy="310515"/>
          </a:xfrm>
          <a:prstGeom prst="rect">
            <a:avLst/>
          </a:prstGeom>
        </p:spPr>
        <p:txBody>
          <a:bodyPr vert="horz" wrap="square" lIns="0" tIns="0" rIns="0" bIns="0" rtlCol="0">
            <a:spAutoFit/>
          </a:bodyPr>
          <a:lstStyle/>
          <a:p>
            <a:pPr marL="12700">
              <a:lnSpc>
                <a:spcPts val="2235"/>
              </a:lnSpc>
            </a:pPr>
            <a:fld id="{81D60167-4931-47E6-BA6A-407CBD079E47}" type="slidenum">
              <a:rPr sz="2250" spc="-25" dirty="0">
                <a:latin typeface="Calibri"/>
                <a:cs typeface="Calibri"/>
                <a:hlinkClick r:id="rId5"/>
              </a:rPr>
              <a:t>19</a:t>
            </a:fld>
            <a:endParaRPr sz="2250">
              <a:latin typeface="Calibri"/>
              <a:cs typeface="Calibri"/>
            </a:endParaRPr>
          </a:p>
        </p:txBody>
      </p:sp>
      <p:pic>
        <p:nvPicPr>
          <p:cNvPr id="4" name="Untitled design">
            <a:hlinkClick r:id="" action="ppaction://media"/>
            <a:extLst>
              <a:ext uri="{FF2B5EF4-FFF2-40B4-BE49-F238E27FC236}">
                <a16:creationId xmlns:a16="http://schemas.microsoft.com/office/drawing/2014/main" id="{9445263F-BA8A-5240-9130-AA00C5DBF88B}"/>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9877" t="8549" r="9790" b="8953"/>
          <a:stretch/>
        </p:blipFill>
        <p:spPr>
          <a:xfrm>
            <a:off x="1149009" y="62070"/>
            <a:ext cx="15989982" cy="9580277"/>
          </a:xfrm>
          <a:prstGeom prst="rect">
            <a:avLst/>
          </a:prstGeom>
        </p:spPr>
      </p:pic>
      <p:sp>
        <p:nvSpPr>
          <p:cNvPr id="5" name="object 2">
            <a:extLst>
              <a:ext uri="{FF2B5EF4-FFF2-40B4-BE49-F238E27FC236}">
                <a16:creationId xmlns:a16="http://schemas.microsoft.com/office/drawing/2014/main" id="{3ED0B3F0-FDCE-7166-94F8-059E3C0B5AAB}"/>
              </a:ext>
            </a:extLst>
          </p:cNvPr>
          <p:cNvSpPr txBox="1">
            <a:spLocks/>
          </p:cNvSpPr>
          <p:nvPr/>
        </p:nvSpPr>
        <p:spPr>
          <a:xfrm>
            <a:off x="649443" y="347859"/>
            <a:ext cx="16989115" cy="1328166"/>
          </a:xfrm>
          <a:prstGeom prst="rect">
            <a:avLst/>
          </a:prstGeom>
        </p:spPr>
        <p:txBody>
          <a:bodyPr vert="horz" wrap="square" lIns="0" tIns="469011" rIns="0" bIns="0" rtlCol="0">
            <a:spAutoFit/>
          </a:bodyPr>
          <a:lstStyle>
            <a:lvl1pPr>
              <a:defRPr sz="5550" b="0" i="0">
                <a:solidFill>
                  <a:srgbClr val="3156B8"/>
                </a:solidFill>
                <a:latin typeface="Times New Roman"/>
                <a:ea typeface="+mj-ea"/>
                <a:cs typeface="Times New Roman"/>
              </a:defRPr>
            </a:lvl1pPr>
          </a:lstStyle>
          <a:p>
            <a:pPr marL="290830">
              <a:spcBef>
                <a:spcPts val="105"/>
              </a:spcBef>
            </a:pPr>
            <a:r>
              <a:rPr lang="en-US" spc="-10" dirty="0"/>
              <a:t>Working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6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9443" y="347859"/>
            <a:ext cx="16989115" cy="1328166"/>
          </a:xfrm>
          <a:prstGeom prst="rect">
            <a:avLst/>
          </a:prstGeom>
        </p:spPr>
        <p:txBody>
          <a:bodyPr vert="horz" wrap="square" lIns="0" tIns="469011" rIns="0" bIns="0" rtlCol="0">
            <a:spAutoFit/>
          </a:bodyPr>
          <a:lstStyle/>
          <a:p>
            <a:pPr marL="290830">
              <a:lnSpc>
                <a:spcPct val="100000"/>
              </a:lnSpc>
              <a:spcBef>
                <a:spcPts val="105"/>
              </a:spcBef>
            </a:pPr>
            <a:r>
              <a:rPr spc="-10" dirty="0"/>
              <a:t>Introduction</a:t>
            </a:r>
          </a:p>
        </p:txBody>
      </p:sp>
      <p:sp>
        <p:nvSpPr>
          <p:cNvPr id="3" name="object 3"/>
          <p:cNvSpPr txBox="1"/>
          <p:nvPr/>
        </p:nvSpPr>
        <p:spPr>
          <a:xfrm>
            <a:off x="1212872" y="2225327"/>
            <a:ext cx="15862257" cy="6926896"/>
          </a:xfrm>
          <a:prstGeom prst="rect">
            <a:avLst/>
          </a:prstGeom>
        </p:spPr>
        <p:txBody>
          <a:bodyPr vert="horz" wrap="square" lIns="0" tIns="12065" rIns="0" bIns="0" rtlCol="0" anchor="t">
            <a:spAutoFit/>
          </a:bodyPr>
          <a:lstStyle/>
          <a:p>
            <a:pPr marL="12700" algn="just">
              <a:spcBef>
                <a:spcPts val="459"/>
              </a:spcBef>
              <a:buFont typeface="Arial MT"/>
              <a:buChar char="•"/>
              <a:tabLst>
                <a:tab pos="265430" algn="l"/>
                <a:tab pos="2716530" algn="l"/>
                <a:tab pos="6593840" algn="l"/>
              </a:tabLst>
            </a:pPr>
            <a:r>
              <a:rPr lang="en-US" sz="3200" spc="-80" dirty="0">
                <a:latin typeface="Times New Roman"/>
                <a:cs typeface="Times New Roman"/>
              </a:rPr>
              <a:t> Food wastage and inefficient storage management are significant challenges caused by manual tracking, resulting in spoilage and higher costs.</a:t>
            </a:r>
          </a:p>
          <a:p>
            <a:pPr marL="12700" algn="just">
              <a:spcBef>
                <a:spcPts val="459"/>
              </a:spcBef>
              <a:buFont typeface="Arial MT"/>
              <a:buChar char="•"/>
              <a:tabLst>
                <a:tab pos="265430" algn="l"/>
                <a:tab pos="1090295" algn="l"/>
                <a:tab pos="2409825" algn="l"/>
                <a:tab pos="4295140" algn="l"/>
                <a:tab pos="4665980" algn="l"/>
                <a:tab pos="5761355" algn="l"/>
                <a:tab pos="6530975" algn="l"/>
                <a:tab pos="7308215" algn="l"/>
                <a:tab pos="8094980" algn="l"/>
                <a:tab pos="9416415" algn="l"/>
                <a:tab pos="10082530" algn="l"/>
                <a:tab pos="11967845" algn="l"/>
                <a:tab pos="12903835" algn="l"/>
                <a:tab pos="15002510" algn="l"/>
              </a:tabLst>
            </a:pPr>
            <a:endParaRPr lang="en-US" sz="3200" spc="-80" dirty="0">
              <a:latin typeface="Times New Roman"/>
              <a:cs typeface="Times New Roman"/>
            </a:endParaRPr>
          </a:p>
          <a:p>
            <a:pPr marL="12700" algn="just">
              <a:spcBef>
                <a:spcPts val="459"/>
              </a:spcBef>
              <a:buFont typeface="Arial MT"/>
              <a:buChar char="•"/>
              <a:tabLst>
                <a:tab pos="265430" algn="l"/>
                <a:tab pos="1090295" algn="l"/>
                <a:tab pos="2409825" algn="l"/>
                <a:tab pos="4295140" algn="l"/>
                <a:tab pos="4665980" algn="l"/>
                <a:tab pos="5761355" algn="l"/>
                <a:tab pos="6530975" algn="l"/>
                <a:tab pos="7308215" algn="l"/>
                <a:tab pos="8094980" algn="l"/>
                <a:tab pos="9416415" algn="l"/>
                <a:tab pos="10082530" algn="l"/>
                <a:tab pos="11967845" algn="l"/>
                <a:tab pos="12903835" algn="l"/>
                <a:tab pos="15002510" algn="l"/>
              </a:tabLst>
            </a:pPr>
            <a:r>
              <a:rPr lang="en-US" sz="3200" spc="-80" dirty="0">
                <a:latin typeface="Times New Roman"/>
                <a:cs typeface="Times New Roman"/>
              </a:rPr>
              <a:t> Our project introduces a smart IoT and ML system for automated food monitoring, reducing the need for human intervention.</a:t>
            </a:r>
          </a:p>
          <a:p>
            <a:pPr marL="12700" algn="just">
              <a:spcBef>
                <a:spcPts val="459"/>
              </a:spcBef>
              <a:buFont typeface="Arial MT"/>
              <a:buChar char="•"/>
              <a:tabLst>
                <a:tab pos="265430" algn="l"/>
                <a:tab pos="2446655" algn="l"/>
                <a:tab pos="3968750" algn="l"/>
                <a:tab pos="5380355" algn="l"/>
                <a:tab pos="7038340" algn="l"/>
                <a:tab pos="8788400" algn="l"/>
                <a:tab pos="10321925" algn="l"/>
                <a:tab pos="11416030" algn="l"/>
                <a:tab pos="13391515" algn="l"/>
                <a:tab pos="14575790" algn="l"/>
              </a:tabLst>
            </a:pPr>
            <a:endParaRPr lang="en-US" sz="3200" spc="-80" dirty="0">
              <a:latin typeface="Times New Roman"/>
              <a:cs typeface="Times New Roman"/>
            </a:endParaRPr>
          </a:p>
          <a:p>
            <a:pPr marL="12700" algn="just">
              <a:spcBef>
                <a:spcPts val="459"/>
              </a:spcBef>
              <a:buFont typeface="Arial MT"/>
              <a:buChar char="•"/>
              <a:tabLst>
                <a:tab pos="265430" algn="l"/>
                <a:tab pos="2446655" algn="l"/>
                <a:tab pos="3968750" algn="l"/>
                <a:tab pos="5380355" algn="l"/>
                <a:tab pos="7038340" algn="l"/>
                <a:tab pos="8788400" algn="l"/>
                <a:tab pos="10321925" algn="l"/>
                <a:tab pos="11416030" algn="l"/>
                <a:tab pos="13391515" algn="l"/>
                <a:tab pos="14575790" algn="l"/>
              </a:tabLst>
            </a:pPr>
            <a:r>
              <a:rPr lang="en-US" sz="3200" spc="-80" dirty="0">
                <a:latin typeface="Times New Roman"/>
                <a:cs typeface="Times New Roman"/>
              </a:rPr>
              <a:t> RFID-based tracking ensures real-time inventory logging, while ML-driven image recognition predicts spoilage patterns.</a:t>
            </a:r>
          </a:p>
          <a:p>
            <a:pPr marL="12700" algn="just">
              <a:spcBef>
                <a:spcPts val="459"/>
              </a:spcBef>
              <a:buFont typeface="Arial MT"/>
              <a:buChar char="•"/>
              <a:tabLst>
                <a:tab pos="265430" algn="l"/>
                <a:tab pos="3061970" algn="l"/>
                <a:tab pos="4643120" algn="l"/>
                <a:tab pos="6311900" algn="l"/>
                <a:tab pos="8637905" algn="l"/>
                <a:tab pos="9606915" algn="l"/>
                <a:tab pos="11532235" algn="l"/>
                <a:tab pos="13653135" algn="l"/>
                <a:tab pos="15683865" algn="l"/>
              </a:tabLst>
            </a:pPr>
            <a:endParaRPr lang="en-US" sz="3200" spc="-80" dirty="0">
              <a:latin typeface="Times New Roman"/>
              <a:cs typeface="Times New Roman"/>
            </a:endParaRPr>
          </a:p>
          <a:p>
            <a:pPr marL="12700" algn="just">
              <a:spcBef>
                <a:spcPts val="459"/>
              </a:spcBef>
              <a:buFont typeface="Arial MT"/>
              <a:buChar char="•"/>
              <a:tabLst>
                <a:tab pos="265430" algn="l"/>
                <a:tab pos="3061970" algn="l"/>
                <a:tab pos="4643120" algn="l"/>
                <a:tab pos="6311900" algn="l"/>
                <a:tab pos="8637905" algn="l"/>
                <a:tab pos="9606915" algn="l"/>
                <a:tab pos="11532235" algn="l"/>
                <a:tab pos="13653135" algn="l"/>
                <a:tab pos="15683865" algn="l"/>
              </a:tabLst>
            </a:pPr>
            <a:r>
              <a:rPr lang="en-US" sz="3200" spc="-80" dirty="0">
                <a:latin typeface="Times New Roman"/>
                <a:cs typeface="Times New Roman"/>
              </a:rPr>
              <a:t> Environmental sensors monitor temperature and humidity, preventing premature food deterioration.</a:t>
            </a:r>
          </a:p>
          <a:p>
            <a:pPr marL="12700" algn="just">
              <a:spcBef>
                <a:spcPts val="459"/>
              </a:spcBef>
              <a:buFont typeface="Arial MT"/>
              <a:buChar char="•"/>
              <a:tabLst>
                <a:tab pos="265430" algn="l"/>
              </a:tabLst>
            </a:pPr>
            <a:endParaRPr lang="en-US" sz="3200" spc="-80" dirty="0">
              <a:latin typeface="Times New Roman"/>
              <a:cs typeface="Times New Roman"/>
            </a:endParaRPr>
          </a:p>
          <a:p>
            <a:pPr marL="12700" marR="6985" indent="-252095" algn="just">
              <a:spcBef>
                <a:spcPts val="459"/>
              </a:spcBef>
              <a:buFont typeface="Arial MT"/>
              <a:buChar char="•"/>
              <a:tabLst>
                <a:tab pos="265430" algn="l"/>
              </a:tabLst>
            </a:pPr>
            <a:r>
              <a:rPr lang="en-US" sz="3200" spc="-80" dirty="0">
                <a:latin typeface="Times New Roman"/>
                <a:cs typeface="Times New Roman"/>
              </a:rPr>
              <a:t> LLM generates personalized recipes based on available ingredients, helping reduce waste and improve convenience.</a:t>
            </a:r>
          </a:p>
        </p:txBody>
      </p:sp>
      <p:pic>
        <p:nvPicPr>
          <p:cNvPr id="4" name="object 4"/>
          <p:cNvPicPr/>
          <p:nvPr/>
        </p:nvPicPr>
        <p:blipFill>
          <a:blip r:embed="rId2" cstate="print"/>
          <a:stretch>
            <a:fillRect/>
          </a:stretch>
        </p:blipFill>
        <p:spPr>
          <a:xfrm>
            <a:off x="283463" y="9642347"/>
            <a:ext cx="1885188" cy="452628"/>
          </a:xfrm>
          <a:prstGeom prst="rect">
            <a:avLst/>
          </a:prstGeom>
        </p:spPr>
      </p:pic>
      <p:sp>
        <p:nvSpPr>
          <p:cNvPr id="5" name="object 5"/>
          <p:cNvSpPr txBox="1"/>
          <p:nvPr/>
        </p:nvSpPr>
        <p:spPr>
          <a:xfrm>
            <a:off x="17897417" y="9734284"/>
            <a:ext cx="790378" cy="287771"/>
          </a:xfrm>
          <a:prstGeom prst="rect">
            <a:avLst/>
          </a:prstGeom>
        </p:spPr>
        <p:txBody>
          <a:bodyPr vert="horz" wrap="square" lIns="0" tIns="0" rIns="0" bIns="0" rtlCol="0" anchor="t">
            <a:spAutoFit/>
          </a:bodyPr>
          <a:lstStyle/>
          <a:p>
            <a:pPr marL="12700">
              <a:lnSpc>
                <a:spcPts val="2235"/>
              </a:lnSpc>
            </a:pPr>
            <a:fld id="{81D60167-4931-47E6-BA6A-407CBD079E47}" type="slidenum">
              <a:rPr sz="2250" spc="-25">
                <a:latin typeface="Calibri"/>
                <a:cs typeface="Calibri"/>
                <a:hlinkClick r:id="rId3"/>
              </a:rPr>
              <a:t>2</a:t>
            </a:fld>
            <a:endParaRPr sz="2250" spc="-25">
              <a:latin typeface="Calibri"/>
              <a:cs typeface="Calibri"/>
              <a:hlinkClick r:id="rId3"/>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2D4E1-C3D2-ACDA-9857-DF701A28BE4C}"/>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F9C3A0B7-5E8A-7926-FAEB-967E1DE87824}"/>
              </a:ext>
            </a:extLst>
          </p:cNvPr>
          <p:cNvPicPr/>
          <p:nvPr/>
        </p:nvPicPr>
        <p:blipFill>
          <a:blip r:embed="rId2" cstate="print"/>
          <a:stretch>
            <a:fillRect/>
          </a:stretch>
        </p:blipFill>
        <p:spPr>
          <a:xfrm>
            <a:off x="283463" y="9642347"/>
            <a:ext cx="1885188" cy="452628"/>
          </a:xfrm>
          <a:prstGeom prst="rect">
            <a:avLst/>
          </a:prstGeom>
        </p:spPr>
      </p:pic>
      <p:sp>
        <p:nvSpPr>
          <p:cNvPr id="16" name="object 16">
            <a:extLst>
              <a:ext uri="{FF2B5EF4-FFF2-40B4-BE49-F238E27FC236}">
                <a16:creationId xmlns:a16="http://schemas.microsoft.com/office/drawing/2014/main" id="{BE981007-AF60-55F7-832B-9A9B19E27221}"/>
              </a:ext>
            </a:extLst>
          </p:cNvPr>
          <p:cNvSpPr txBox="1"/>
          <p:nvPr/>
        </p:nvSpPr>
        <p:spPr>
          <a:xfrm>
            <a:off x="17915001" y="9822205"/>
            <a:ext cx="315595" cy="310515"/>
          </a:xfrm>
          <a:prstGeom prst="rect">
            <a:avLst/>
          </a:prstGeom>
        </p:spPr>
        <p:txBody>
          <a:bodyPr vert="horz" wrap="square" lIns="0" tIns="0" rIns="0" bIns="0" rtlCol="0">
            <a:spAutoFit/>
          </a:bodyPr>
          <a:lstStyle/>
          <a:p>
            <a:pPr marL="12700">
              <a:lnSpc>
                <a:spcPts val="2235"/>
              </a:lnSpc>
            </a:pPr>
            <a:fld id="{81D60167-4931-47E6-BA6A-407CBD079E47}" type="slidenum">
              <a:rPr sz="2250" spc="-25" dirty="0">
                <a:latin typeface="Calibri"/>
                <a:cs typeface="Calibri"/>
                <a:hlinkClick r:id="rId3"/>
              </a:rPr>
              <a:t>20</a:t>
            </a:fld>
            <a:endParaRPr sz="2250">
              <a:latin typeface="Calibri"/>
              <a:cs typeface="Calibri"/>
            </a:endParaRPr>
          </a:p>
        </p:txBody>
      </p:sp>
      <p:sp>
        <p:nvSpPr>
          <p:cNvPr id="6" name="TextBox 5">
            <a:extLst>
              <a:ext uri="{FF2B5EF4-FFF2-40B4-BE49-F238E27FC236}">
                <a16:creationId xmlns:a16="http://schemas.microsoft.com/office/drawing/2014/main" id="{2E9A8C1A-76EF-1541-47A2-E694555B8EA3}"/>
              </a:ext>
            </a:extLst>
          </p:cNvPr>
          <p:cNvSpPr txBox="1"/>
          <p:nvPr/>
        </p:nvSpPr>
        <p:spPr>
          <a:xfrm>
            <a:off x="1133416" y="1736786"/>
            <a:ext cx="16021168" cy="73866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lvl="1" indent="-457200" algn="just">
              <a:spcBef>
                <a:spcPts val="600"/>
              </a:spcBef>
              <a:spcAft>
                <a:spcPts val="600"/>
              </a:spcAft>
              <a:buFont typeface="Arial"/>
              <a:buChar char="•"/>
            </a:pPr>
            <a:r>
              <a:rPr lang="en-US" sz="3100" b="1" dirty="0">
                <a:latin typeface="Times New Roman" panose="02020603050405020304" pitchFamily="18" charset="0"/>
                <a:cs typeface="Times New Roman" panose="02020603050405020304" pitchFamily="18" charset="0"/>
              </a:rPr>
              <a:t>Limited Dataset Variety: </a:t>
            </a:r>
            <a:r>
              <a:rPr lang="en-US" sz="3100" dirty="0">
                <a:latin typeface="Times New Roman" panose="02020603050405020304" pitchFamily="18" charset="0"/>
                <a:cs typeface="Times New Roman" panose="02020603050405020304" pitchFamily="18" charset="0"/>
              </a:rPr>
              <a:t>The current machine learning model is trained on a relatively small dataset with limited food categories and environmental scenarios. This restricts the system's ability to generalize across diverse household conditions. </a:t>
            </a:r>
          </a:p>
          <a:p>
            <a:pPr marL="457200" lvl="1" indent="-457200" algn="just">
              <a:spcBef>
                <a:spcPts val="600"/>
              </a:spcBef>
              <a:spcAft>
                <a:spcPts val="600"/>
              </a:spcAft>
              <a:buFont typeface="Arial"/>
              <a:buChar char="•"/>
            </a:pPr>
            <a:r>
              <a:rPr lang="en-US" sz="3100" b="1" dirty="0">
                <a:latin typeface="Times New Roman" panose="02020603050405020304" pitchFamily="18" charset="0"/>
                <a:cs typeface="Times New Roman" panose="02020603050405020304" pitchFamily="18" charset="0"/>
              </a:rPr>
              <a:t>Expansion to Multimodal Monitoring: </a:t>
            </a:r>
            <a:r>
              <a:rPr lang="en-US" sz="3100" dirty="0">
                <a:latin typeface="Times New Roman" panose="02020603050405020304" pitchFamily="18" charset="0"/>
                <a:cs typeface="Times New Roman" panose="02020603050405020304" pitchFamily="18" charset="0"/>
              </a:rPr>
              <a:t>Future enhancements can include integrating image recognition and gas sensors alongside temperature and humidity for a more comprehensive food quality analysis. </a:t>
            </a:r>
          </a:p>
          <a:p>
            <a:pPr marL="457200" lvl="1" indent="-457200" algn="just">
              <a:spcBef>
                <a:spcPts val="600"/>
              </a:spcBef>
              <a:spcAft>
                <a:spcPts val="600"/>
              </a:spcAft>
              <a:buFont typeface="Arial"/>
              <a:buChar char="•"/>
            </a:pPr>
            <a:r>
              <a:rPr lang="en-US" sz="3100" b="1" dirty="0">
                <a:latin typeface="Times New Roman" panose="02020603050405020304" pitchFamily="18" charset="0"/>
                <a:cs typeface="Times New Roman" panose="02020603050405020304" pitchFamily="18" charset="0"/>
              </a:rPr>
              <a:t>Personalized User Interaction: </a:t>
            </a:r>
            <a:r>
              <a:rPr lang="en-US" sz="3100" dirty="0">
                <a:latin typeface="Times New Roman" panose="02020603050405020304" pitchFamily="18" charset="0"/>
                <a:cs typeface="Times New Roman" panose="02020603050405020304" pitchFamily="18" charset="0"/>
              </a:rPr>
              <a:t>The system can be updated to offer customized suggestions based on user preferences, dietary patterns, and consumption habits to reduce waste more effectively. </a:t>
            </a:r>
          </a:p>
          <a:p>
            <a:pPr marL="457200" lvl="1" indent="-457200" algn="just">
              <a:spcBef>
                <a:spcPts val="600"/>
              </a:spcBef>
              <a:spcAft>
                <a:spcPts val="600"/>
              </a:spcAft>
              <a:buFont typeface="Arial"/>
              <a:buChar char="•"/>
            </a:pPr>
            <a:r>
              <a:rPr lang="en-US" sz="3100" b="1" dirty="0">
                <a:latin typeface="Times New Roman" panose="02020603050405020304" pitchFamily="18" charset="0"/>
                <a:cs typeface="Times New Roman" panose="02020603050405020304" pitchFamily="18" charset="0"/>
              </a:rPr>
              <a:t>Mobile and Voice Assistant Integration</a:t>
            </a:r>
            <a:r>
              <a:rPr lang="en-US" sz="3100" dirty="0">
                <a:latin typeface="Times New Roman" panose="02020603050405020304" pitchFamily="18" charset="0"/>
                <a:cs typeface="Times New Roman" panose="02020603050405020304" pitchFamily="18" charset="0"/>
              </a:rPr>
              <a:t>: Adding mobile app support and smart assistant compatibility (e.g., Alexa, Google Assistant) will enable seamless control and real-time notifications. </a:t>
            </a:r>
          </a:p>
          <a:p>
            <a:pPr marL="457200" lvl="1" indent="-457200" algn="just">
              <a:spcBef>
                <a:spcPts val="600"/>
              </a:spcBef>
              <a:spcAft>
                <a:spcPts val="600"/>
              </a:spcAft>
              <a:buFont typeface="Arial"/>
              <a:buChar char="•"/>
            </a:pPr>
            <a:r>
              <a:rPr lang="en-US" sz="3100" b="1" dirty="0">
                <a:latin typeface="Times New Roman" panose="02020603050405020304" pitchFamily="18" charset="0"/>
                <a:cs typeface="Times New Roman" panose="02020603050405020304" pitchFamily="18" charset="0"/>
              </a:rPr>
              <a:t>Adaptive Learning Capabilities</a:t>
            </a:r>
            <a:r>
              <a:rPr lang="en-US" sz="3100" dirty="0">
                <a:latin typeface="Times New Roman" panose="02020603050405020304" pitchFamily="18" charset="0"/>
                <a:cs typeface="Times New Roman" panose="02020603050405020304" pitchFamily="18" charset="0"/>
              </a:rPr>
              <a:t>: Incorporating reinforcement learning will allow the system to dynamically adapt to user behavior and inventory usage over time. </a:t>
            </a:r>
          </a:p>
        </p:txBody>
      </p:sp>
      <p:sp>
        <p:nvSpPr>
          <p:cNvPr id="4" name="object 2">
            <a:extLst>
              <a:ext uri="{FF2B5EF4-FFF2-40B4-BE49-F238E27FC236}">
                <a16:creationId xmlns:a16="http://schemas.microsoft.com/office/drawing/2014/main" id="{63F13255-084B-0910-CCDC-6797CAD288CF}"/>
              </a:ext>
            </a:extLst>
          </p:cNvPr>
          <p:cNvSpPr txBox="1">
            <a:spLocks/>
          </p:cNvSpPr>
          <p:nvPr/>
        </p:nvSpPr>
        <p:spPr>
          <a:xfrm>
            <a:off x="649443" y="347859"/>
            <a:ext cx="16989115" cy="1327671"/>
          </a:xfrm>
          <a:prstGeom prst="rect">
            <a:avLst/>
          </a:prstGeom>
        </p:spPr>
        <p:txBody>
          <a:bodyPr vert="horz" wrap="square" lIns="0" tIns="469011" rIns="0" bIns="0" rtlCol="0">
            <a:spAutoFit/>
          </a:bodyPr>
          <a:lstStyle>
            <a:lvl1pPr>
              <a:defRPr sz="5550" b="0" i="0">
                <a:solidFill>
                  <a:srgbClr val="3156B8"/>
                </a:solidFill>
                <a:latin typeface="Times New Roman"/>
                <a:ea typeface="+mj-ea"/>
                <a:cs typeface="Times New Roman"/>
              </a:defRPr>
            </a:lvl1pPr>
          </a:lstStyle>
          <a:p>
            <a:pPr marL="290830">
              <a:spcBef>
                <a:spcPts val="105"/>
              </a:spcBef>
            </a:pPr>
            <a:r>
              <a:rPr lang="en-US" spc="-50" dirty="0"/>
              <a:t>Limitation and Future scope</a:t>
            </a:r>
            <a:endParaRPr lang="en-US" spc="-10" dirty="0"/>
          </a:p>
        </p:txBody>
      </p:sp>
    </p:spTree>
    <p:extLst>
      <p:ext uri="{BB962C8B-B14F-4D97-AF65-F5344CB8AC3E}">
        <p14:creationId xmlns:p14="http://schemas.microsoft.com/office/powerpoint/2010/main" val="3638446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A70B7-391E-A217-35DF-F2B1D34B493A}"/>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7C844496-F1E4-94DA-B133-96590E828BFC}"/>
              </a:ext>
            </a:extLst>
          </p:cNvPr>
          <p:cNvPicPr/>
          <p:nvPr/>
        </p:nvPicPr>
        <p:blipFill>
          <a:blip r:embed="rId2" cstate="print"/>
          <a:stretch>
            <a:fillRect/>
          </a:stretch>
        </p:blipFill>
        <p:spPr>
          <a:xfrm>
            <a:off x="283463" y="9642347"/>
            <a:ext cx="1885188" cy="452628"/>
          </a:xfrm>
          <a:prstGeom prst="rect">
            <a:avLst/>
          </a:prstGeom>
        </p:spPr>
      </p:pic>
      <p:sp>
        <p:nvSpPr>
          <p:cNvPr id="16" name="object 16">
            <a:extLst>
              <a:ext uri="{FF2B5EF4-FFF2-40B4-BE49-F238E27FC236}">
                <a16:creationId xmlns:a16="http://schemas.microsoft.com/office/drawing/2014/main" id="{7357D2F9-B125-1268-EE24-A09C1F88D4FF}"/>
              </a:ext>
            </a:extLst>
          </p:cNvPr>
          <p:cNvSpPr txBox="1"/>
          <p:nvPr/>
        </p:nvSpPr>
        <p:spPr>
          <a:xfrm>
            <a:off x="17915001" y="9822205"/>
            <a:ext cx="315595" cy="310515"/>
          </a:xfrm>
          <a:prstGeom prst="rect">
            <a:avLst/>
          </a:prstGeom>
        </p:spPr>
        <p:txBody>
          <a:bodyPr vert="horz" wrap="square" lIns="0" tIns="0" rIns="0" bIns="0" rtlCol="0">
            <a:spAutoFit/>
          </a:bodyPr>
          <a:lstStyle/>
          <a:p>
            <a:pPr marL="12700">
              <a:lnSpc>
                <a:spcPts val="2235"/>
              </a:lnSpc>
            </a:pPr>
            <a:fld id="{81D60167-4931-47E6-BA6A-407CBD079E47}" type="slidenum">
              <a:rPr sz="2250" spc="-25" dirty="0">
                <a:latin typeface="Calibri"/>
                <a:cs typeface="Calibri"/>
                <a:hlinkClick r:id="rId3"/>
              </a:rPr>
              <a:t>21</a:t>
            </a:fld>
            <a:endParaRPr sz="2250">
              <a:latin typeface="Calibri"/>
              <a:cs typeface="Calibri"/>
            </a:endParaRPr>
          </a:p>
        </p:txBody>
      </p:sp>
      <p:sp>
        <p:nvSpPr>
          <p:cNvPr id="6" name="TextBox 5">
            <a:extLst>
              <a:ext uri="{FF2B5EF4-FFF2-40B4-BE49-F238E27FC236}">
                <a16:creationId xmlns:a16="http://schemas.microsoft.com/office/drawing/2014/main" id="{8E38007D-6E27-10D8-F261-76BBFA90DD88}"/>
              </a:ext>
            </a:extLst>
          </p:cNvPr>
          <p:cNvSpPr txBox="1"/>
          <p:nvPr/>
        </p:nvSpPr>
        <p:spPr>
          <a:xfrm>
            <a:off x="1153888" y="2277876"/>
            <a:ext cx="15980225" cy="62852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gn="just">
              <a:lnSpc>
                <a:spcPct val="150000"/>
              </a:lnSpc>
            </a:pPr>
            <a:r>
              <a:rPr lang="en-US" sz="3100" dirty="0">
                <a:latin typeface="Times New Roman" panose="02020603050405020304" pitchFamily="18" charset="0"/>
                <a:cs typeface="Times New Roman" panose="02020603050405020304" pitchFamily="18" charset="0"/>
              </a:rPr>
              <a:t>This project introduced a smart, ML-powered IoT refrigerator system aimed at </a:t>
            </a:r>
            <a:r>
              <a:rPr lang="en-US" sz="3100" b="1" dirty="0">
                <a:latin typeface="Times New Roman" panose="02020603050405020304" pitchFamily="18" charset="0"/>
                <a:cs typeface="Times New Roman" panose="02020603050405020304" pitchFamily="18" charset="0"/>
              </a:rPr>
              <a:t>reducing food waste</a:t>
            </a:r>
            <a:r>
              <a:rPr lang="en-US" sz="3100" dirty="0">
                <a:latin typeface="Times New Roman" panose="02020603050405020304" pitchFamily="18" charset="0"/>
                <a:cs typeface="Times New Roman" panose="02020603050405020304" pitchFamily="18" charset="0"/>
              </a:rPr>
              <a:t> and </a:t>
            </a:r>
            <a:r>
              <a:rPr lang="en-US" sz="3100" b="1" dirty="0">
                <a:latin typeface="Times New Roman" panose="02020603050405020304" pitchFamily="18" charset="0"/>
                <a:cs typeface="Times New Roman" panose="02020603050405020304" pitchFamily="18" charset="0"/>
              </a:rPr>
              <a:t>improving storage efficiency</a:t>
            </a:r>
            <a:r>
              <a:rPr lang="en-US" sz="3100" dirty="0">
                <a:latin typeface="Times New Roman" panose="02020603050405020304" pitchFamily="18" charset="0"/>
                <a:cs typeface="Times New Roman" panose="02020603050405020304" pitchFamily="18" charset="0"/>
              </a:rPr>
              <a:t>. By automating environmental monitoring and inventory tracking, the system minimizes the need for manual oversight. </a:t>
            </a:r>
          </a:p>
          <a:p>
            <a:pPr lvl="1" algn="just">
              <a:lnSpc>
                <a:spcPct val="150000"/>
              </a:lnSpc>
            </a:pPr>
            <a:endParaRPr lang="en-US" sz="2400" dirty="0">
              <a:latin typeface="Times New Roman" panose="02020603050405020304" pitchFamily="18" charset="0"/>
              <a:cs typeface="Times New Roman" panose="02020603050405020304" pitchFamily="18" charset="0"/>
            </a:endParaRPr>
          </a:p>
          <a:p>
            <a:pPr lvl="1" algn="just">
              <a:lnSpc>
                <a:spcPct val="150000"/>
              </a:lnSpc>
            </a:pPr>
            <a:r>
              <a:rPr lang="en-US" sz="3100" dirty="0">
                <a:latin typeface="Times New Roman" panose="02020603050405020304" pitchFamily="18" charset="0"/>
                <a:cs typeface="Times New Roman" panose="02020603050405020304" pitchFamily="18" charset="0"/>
              </a:rPr>
              <a:t>Machine learning models help predict food spoilage patterns, enabling timely interventions. RFID and sensor data integration ensures accurate, real-time insights into food conditions. The </a:t>
            </a:r>
            <a:r>
              <a:rPr lang="en-US" sz="3100" b="1" dirty="0">
                <a:latin typeface="Times New Roman" panose="02020603050405020304" pitchFamily="18" charset="0"/>
                <a:cs typeface="Times New Roman" panose="02020603050405020304" pitchFamily="18" charset="0"/>
              </a:rPr>
              <a:t>recipe recommendation </a:t>
            </a:r>
            <a:r>
              <a:rPr lang="en-US" sz="3100" dirty="0">
                <a:latin typeface="Times New Roman" panose="02020603050405020304" pitchFamily="18" charset="0"/>
                <a:cs typeface="Times New Roman" panose="02020603050405020304" pitchFamily="18" charset="0"/>
              </a:rPr>
              <a:t>feature adds a user-centric touch by encouraging creative and mindful consumption. Together, these components contribute to a more sustainable and </a:t>
            </a:r>
            <a:r>
              <a:rPr lang="en-US" sz="3100" b="1" dirty="0">
                <a:latin typeface="Times New Roman" panose="02020603050405020304" pitchFamily="18" charset="0"/>
                <a:cs typeface="Times New Roman" panose="02020603050405020304" pitchFamily="18" charset="0"/>
              </a:rPr>
              <a:t>intelligent kitchen environment</a:t>
            </a:r>
            <a:r>
              <a:rPr lang="en-US" sz="3100" dirty="0">
                <a:latin typeface="Times New Roman" panose="02020603050405020304" pitchFamily="18" charset="0"/>
                <a:cs typeface="Times New Roman" panose="02020603050405020304" pitchFamily="18" charset="0"/>
              </a:rPr>
              <a:t>.</a:t>
            </a:r>
            <a:endParaRPr lang="en-US" sz="3100" dirty="0">
              <a:solidFill>
                <a:srgbClr val="000000"/>
              </a:solidFill>
              <a:latin typeface="Times New Roman" panose="02020603050405020304" pitchFamily="18" charset="0"/>
              <a:cs typeface="Times New Roman" panose="02020603050405020304" pitchFamily="18" charset="0"/>
            </a:endParaRPr>
          </a:p>
        </p:txBody>
      </p:sp>
      <p:sp>
        <p:nvSpPr>
          <p:cNvPr id="4" name="object 2">
            <a:extLst>
              <a:ext uri="{FF2B5EF4-FFF2-40B4-BE49-F238E27FC236}">
                <a16:creationId xmlns:a16="http://schemas.microsoft.com/office/drawing/2014/main" id="{A7B456FB-DECE-E5DB-B2FB-B07F0D2659EB}"/>
              </a:ext>
            </a:extLst>
          </p:cNvPr>
          <p:cNvSpPr txBox="1">
            <a:spLocks/>
          </p:cNvSpPr>
          <p:nvPr/>
        </p:nvSpPr>
        <p:spPr>
          <a:xfrm>
            <a:off x="649443" y="347859"/>
            <a:ext cx="16989115" cy="1327671"/>
          </a:xfrm>
          <a:prstGeom prst="rect">
            <a:avLst/>
          </a:prstGeom>
        </p:spPr>
        <p:txBody>
          <a:bodyPr vert="horz" wrap="square" lIns="0" tIns="469011" rIns="0" bIns="0" rtlCol="0">
            <a:spAutoFit/>
          </a:bodyPr>
          <a:lstStyle>
            <a:lvl1pPr>
              <a:defRPr sz="5550" b="0" i="0">
                <a:solidFill>
                  <a:srgbClr val="3156B8"/>
                </a:solidFill>
                <a:latin typeface="Times New Roman"/>
                <a:ea typeface="+mj-ea"/>
                <a:cs typeface="Times New Roman"/>
              </a:defRPr>
            </a:lvl1pPr>
          </a:lstStyle>
          <a:p>
            <a:pPr marL="290830">
              <a:spcBef>
                <a:spcPts val="105"/>
              </a:spcBef>
            </a:pPr>
            <a:r>
              <a:rPr lang="en-US" spc="-50" dirty="0"/>
              <a:t>Conclusion</a:t>
            </a:r>
            <a:endParaRPr lang="en-US" spc="-10" dirty="0"/>
          </a:p>
        </p:txBody>
      </p:sp>
    </p:spTree>
    <p:extLst>
      <p:ext uri="{BB962C8B-B14F-4D97-AF65-F5344CB8AC3E}">
        <p14:creationId xmlns:p14="http://schemas.microsoft.com/office/powerpoint/2010/main" val="3451075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8680" y="1973706"/>
            <a:ext cx="16550640" cy="7028847"/>
          </a:xfrm>
          <a:prstGeom prst="rect">
            <a:avLst/>
          </a:prstGeom>
        </p:spPr>
        <p:txBody>
          <a:bodyPr vert="horz" wrap="square" lIns="0" tIns="19050" rIns="0" bIns="0" rtlCol="0" anchor="t">
            <a:spAutoFit/>
          </a:bodyPr>
          <a:lstStyle/>
          <a:p>
            <a:pPr marL="12700" marR="5715" algn="just">
              <a:lnSpc>
                <a:spcPct val="98500"/>
              </a:lnSpc>
              <a:spcBef>
                <a:spcPts val="150"/>
              </a:spcBef>
              <a:buClr>
                <a:srgbClr val="15203E"/>
              </a:buClr>
              <a:tabLst>
                <a:tab pos="615315" algn="l"/>
              </a:tabLst>
            </a:pPr>
            <a:r>
              <a:rPr lang="en-US" sz="3000" spc="-10" dirty="0">
                <a:solidFill>
                  <a:srgbClr val="212121"/>
                </a:solidFill>
                <a:latin typeface="Times New Roman" panose="02020603050405020304" pitchFamily="18" charset="0"/>
                <a:cs typeface="Times New Roman" panose="02020603050405020304" pitchFamily="18" charset="0"/>
              </a:rPr>
              <a:t>[1] Mallikarjun, B.C., Harshitha, S., Harshita, B.K., Bhavani, S. and </a:t>
            </a:r>
            <a:r>
              <a:rPr lang="en-US" sz="3000" spc="-10" dirty="0" err="1">
                <a:solidFill>
                  <a:srgbClr val="212121"/>
                </a:solidFill>
                <a:latin typeface="Times New Roman" panose="02020603050405020304" pitchFamily="18" charset="0"/>
                <a:cs typeface="Times New Roman" panose="02020603050405020304" pitchFamily="18" charset="0"/>
              </a:rPr>
              <a:t>Tarwey</a:t>
            </a:r>
            <a:r>
              <a:rPr lang="en-US" sz="3000" spc="-10" dirty="0">
                <a:solidFill>
                  <a:srgbClr val="212121"/>
                </a:solidFill>
                <a:latin typeface="Times New Roman" panose="02020603050405020304" pitchFamily="18" charset="0"/>
                <a:cs typeface="Times New Roman" panose="02020603050405020304" pitchFamily="18" charset="0"/>
              </a:rPr>
              <a:t>, S., 2020, June. Smart refrigerator: An IOT and machine learning based approach. In 2020 international conference for emerging technology (INCET) (pp. 1-4). IEEE. </a:t>
            </a:r>
            <a:endParaRPr lang="en-US" sz="3000" dirty="0">
              <a:solidFill>
                <a:srgbClr val="000000"/>
              </a:solidFill>
              <a:latin typeface="Times New Roman" panose="02020603050405020304" pitchFamily="18" charset="0"/>
              <a:cs typeface="Times New Roman" panose="02020603050405020304" pitchFamily="18" charset="0"/>
            </a:endParaRPr>
          </a:p>
          <a:p>
            <a:pPr marL="12700" marR="5715" algn="just">
              <a:lnSpc>
                <a:spcPct val="98500"/>
              </a:lnSpc>
              <a:spcBef>
                <a:spcPts val="150"/>
              </a:spcBef>
              <a:tabLst>
                <a:tab pos="615315" algn="l"/>
              </a:tabLst>
            </a:pPr>
            <a:endParaRPr lang="en-US" sz="3000" spc="-10" dirty="0">
              <a:solidFill>
                <a:srgbClr val="212121"/>
              </a:solidFill>
              <a:latin typeface="Times New Roman" panose="02020603050405020304" pitchFamily="18" charset="0"/>
              <a:cs typeface="Times New Roman" panose="02020603050405020304" pitchFamily="18" charset="0"/>
            </a:endParaRPr>
          </a:p>
          <a:p>
            <a:pPr marL="12700" marR="5715" algn="just">
              <a:lnSpc>
                <a:spcPct val="98500"/>
              </a:lnSpc>
              <a:spcBef>
                <a:spcPts val="150"/>
              </a:spcBef>
              <a:tabLst>
                <a:tab pos="615315" algn="l"/>
              </a:tabLst>
            </a:pPr>
            <a:r>
              <a:rPr lang="en-US" sz="3000" spc="-10" dirty="0">
                <a:solidFill>
                  <a:srgbClr val="212121"/>
                </a:solidFill>
                <a:latin typeface="Times New Roman" panose="02020603050405020304" pitchFamily="18" charset="0"/>
                <a:cs typeface="Times New Roman" panose="02020603050405020304" pitchFamily="18" charset="0"/>
              </a:rPr>
              <a:t>[2] Velasco, J., Alberto, L., </a:t>
            </a:r>
            <a:r>
              <a:rPr lang="en-US" sz="3000" spc="-10" dirty="0" err="1">
                <a:solidFill>
                  <a:srgbClr val="212121"/>
                </a:solidFill>
                <a:latin typeface="Times New Roman" panose="02020603050405020304" pitchFamily="18" charset="0"/>
                <a:cs typeface="Times New Roman" panose="02020603050405020304" pitchFamily="18" charset="0"/>
              </a:rPr>
              <a:t>Ambatali</a:t>
            </a:r>
            <a:r>
              <a:rPr lang="en-US" sz="3000" spc="-10" dirty="0">
                <a:solidFill>
                  <a:srgbClr val="212121"/>
                </a:solidFill>
                <a:latin typeface="Times New Roman" panose="02020603050405020304" pitchFamily="18" charset="0"/>
                <a:cs typeface="Times New Roman" panose="02020603050405020304" pitchFamily="18" charset="0"/>
              </a:rPr>
              <a:t>, H.D., </a:t>
            </a:r>
            <a:r>
              <a:rPr lang="en-US" sz="3000" spc="-10" dirty="0" err="1">
                <a:solidFill>
                  <a:srgbClr val="212121"/>
                </a:solidFill>
                <a:latin typeface="Times New Roman" panose="02020603050405020304" pitchFamily="18" charset="0"/>
                <a:cs typeface="Times New Roman" panose="02020603050405020304" pitchFamily="18" charset="0"/>
              </a:rPr>
              <a:t>Canilang</a:t>
            </a:r>
            <a:r>
              <a:rPr lang="en-US" sz="3000" spc="-10" dirty="0">
                <a:solidFill>
                  <a:srgbClr val="212121"/>
                </a:solidFill>
                <a:latin typeface="Times New Roman" panose="02020603050405020304" pitchFamily="18" charset="0"/>
                <a:cs typeface="Times New Roman" panose="02020603050405020304" pitchFamily="18" charset="0"/>
              </a:rPr>
              <a:t>, M., Daria, V., Liwanag, J.B. and Madrigal, G.A., 2019. Internet of things-based (IoT) inventory monitoring refrigerator using </a:t>
            </a:r>
            <a:r>
              <a:rPr lang="en-US" sz="3000" spc="-10" dirty="0" err="1">
                <a:solidFill>
                  <a:srgbClr val="212121"/>
                </a:solidFill>
                <a:latin typeface="Times New Roman" panose="02020603050405020304" pitchFamily="18" charset="0"/>
                <a:cs typeface="Times New Roman" panose="02020603050405020304" pitchFamily="18" charset="0"/>
              </a:rPr>
              <a:t>arduino</a:t>
            </a:r>
            <a:r>
              <a:rPr lang="en-US" sz="3000" spc="-10" dirty="0">
                <a:solidFill>
                  <a:srgbClr val="212121"/>
                </a:solidFill>
                <a:latin typeface="Times New Roman" panose="02020603050405020304" pitchFamily="18" charset="0"/>
                <a:cs typeface="Times New Roman" panose="02020603050405020304" pitchFamily="18" charset="0"/>
              </a:rPr>
              <a:t> sensor network. </a:t>
            </a:r>
            <a:r>
              <a:rPr lang="en-US" sz="3000" spc="-10" dirty="0" err="1">
                <a:solidFill>
                  <a:srgbClr val="212121"/>
                </a:solidFill>
                <a:latin typeface="Times New Roman" panose="02020603050405020304" pitchFamily="18" charset="0"/>
                <a:cs typeface="Times New Roman" panose="02020603050405020304" pitchFamily="18" charset="0"/>
              </a:rPr>
              <a:t>arXiv</a:t>
            </a:r>
            <a:r>
              <a:rPr lang="en-US" sz="3000" spc="-10" dirty="0">
                <a:solidFill>
                  <a:srgbClr val="212121"/>
                </a:solidFill>
                <a:latin typeface="Times New Roman" panose="02020603050405020304" pitchFamily="18" charset="0"/>
                <a:cs typeface="Times New Roman" panose="02020603050405020304" pitchFamily="18" charset="0"/>
              </a:rPr>
              <a:t> preprint arXiv:1911.11265. </a:t>
            </a:r>
            <a:endParaRPr lang="en-US" sz="3000" dirty="0">
              <a:solidFill>
                <a:srgbClr val="000000"/>
              </a:solidFill>
              <a:latin typeface="Times New Roman" panose="02020603050405020304" pitchFamily="18" charset="0"/>
              <a:cs typeface="Times New Roman" panose="02020603050405020304" pitchFamily="18" charset="0"/>
            </a:endParaRPr>
          </a:p>
          <a:p>
            <a:pPr marL="12700" marR="5715" algn="just">
              <a:lnSpc>
                <a:spcPct val="98500"/>
              </a:lnSpc>
              <a:spcBef>
                <a:spcPts val="150"/>
              </a:spcBef>
              <a:tabLst>
                <a:tab pos="615315" algn="l"/>
              </a:tabLst>
            </a:pPr>
            <a:endParaRPr lang="en-US" sz="3000" spc="-10" dirty="0">
              <a:solidFill>
                <a:srgbClr val="212121"/>
              </a:solidFill>
              <a:latin typeface="Times New Roman" panose="02020603050405020304" pitchFamily="18" charset="0"/>
              <a:cs typeface="Times New Roman" panose="02020603050405020304" pitchFamily="18" charset="0"/>
            </a:endParaRPr>
          </a:p>
          <a:p>
            <a:pPr marL="12700" marR="5715" algn="just">
              <a:lnSpc>
                <a:spcPct val="98500"/>
              </a:lnSpc>
              <a:spcBef>
                <a:spcPts val="150"/>
              </a:spcBef>
              <a:tabLst>
                <a:tab pos="615315" algn="l"/>
              </a:tabLst>
            </a:pPr>
            <a:r>
              <a:rPr lang="en-US" sz="3000" spc="-10" dirty="0">
                <a:solidFill>
                  <a:srgbClr val="212121"/>
                </a:solidFill>
                <a:latin typeface="Times New Roman" panose="02020603050405020304" pitchFamily="18" charset="0"/>
                <a:cs typeface="Times New Roman" panose="02020603050405020304" pitchFamily="18" charset="0"/>
              </a:rPr>
              <a:t>[3] Kiran, B., Yadav, D.K., Dalvi, O.S., Bin, D.S. and Raghu, N., 2024, December. IoT Based Smart Refrigerator for Food Management System. In 2024 International Conference on Emerging Research in Computational Science (ICERCS) (pp. 1-7). IEEE. </a:t>
            </a:r>
            <a:endParaRPr lang="en-US" sz="3000" dirty="0">
              <a:solidFill>
                <a:srgbClr val="000000"/>
              </a:solidFill>
              <a:latin typeface="Times New Roman" panose="02020603050405020304" pitchFamily="18" charset="0"/>
              <a:cs typeface="Times New Roman" panose="02020603050405020304" pitchFamily="18" charset="0"/>
            </a:endParaRPr>
          </a:p>
          <a:p>
            <a:pPr marL="12700" marR="5715" algn="just">
              <a:lnSpc>
                <a:spcPct val="98500"/>
              </a:lnSpc>
              <a:spcBef>
                <a:spcPts val="150"/>
              </a:spcBef>
              <a:tabLst>
                <a:tab pos="615315" algn="l"/>
              </a:tabLst>
            </a:pPr>
            <a:endParaRPr lang="en-US" sz="3000" spc="-10" dirty="0">
              <a:solidFill>
                <a:srgbClr val="212121"/>
              </a:solidFill>
              <a:latin typeface="Times New Roman" panose="02020603050405020304" pitchFamily="18" charset="0"/>
              <a:cs typeface="Times New Roman" panose="02020603050405020304" pitchFamily="18" charset="0"/>
            </a:endParaRPr>
          </a:p>
          <a:p>
            <a:pPr marL="12700" marR="5715" algn="just">
              <a:lnSpc>
                <a:spcPct val="98500"/>
              </a:lnSpc>
              <a:spcBef>
                <a:spcPts val="150"/>
              </a:spcBef>
              <a:tabLst>
                <a:tab pos="615315" algn="l"/>
              </a:tabLst>
            </a:pPr>
            <a:r>
              <a:rPr lang="en-US" sz="3000" spc="-10" dirty="0">
                <a:solidFill>
                  <a:srgbClr val="212121"/>
                </a:solidFill>
                <a:latin typeface="Times New Roman" panose="02020603050405020304" pitchFamily="18" charset="0"/>
                <a:cs typeface="Times New Roman" panose="02020603050405020304" pitchFamily="18" charset="0"/>
              </a:rPr>
              <a:t>[4] Avinash, N.J., Pinto, R., Bhat, S., Chetan, R. and Moorthy, H.R., 2020, December. Smart fridge for global users based on IOT using deep learning. In 2020 International Conference on Power, Energy, Control and Transmission Systems (ICPECTS) (pp. 1-4). IEEE.</a:t>
            </a:r>
            <a:endParaRPr lang="en-US" sz="3000" dirty="0">
              <a:solidFill>
                <a:srgbClr val="000000"/>
              </a:solidFill>
              <a:latin typeface="Times New Roman" panose="02020603050405020304" pitchFamily="18" charset="0"/>
              <a:cs typeface="Times New Roman" panose="02020603050405020304" pitchFamily="18" charset="0"/>
            </a:endParaRPr>
          </a:p>
        </p:txBody>
      </p:sp>
      <p:pic>
        <p:nvPicPr>
          <p:cNvPr id="3" name="object 3"/>
          <p:cNvPicPr/>
          <p:nvPr/>
        </p:nvPicPr>
        <p:blipFill>
          <a:blip r:embed="rId2" cstate="print"/>
          <a:stretch>
            <a:fillRect/>
          </a:stretch>
        </p:blipFill>
        <p:spPr>
          <a:xfrm>
            <a:off x="283463" y="9642347"/>
            <a:ext cx="1885188" cy="452628"/>
          </a:xfrm>
          <a:prstGeom prst="rect">
            <a:avLst/>
          </a:prstGeom>
        </p:spPr>
      </p:pic>
      <p:sp>
        <p:nvSpPr>
          <p:cNvPr id="5" name="object 5"/>
          <p:cNvSpPr txBox="1"/>
          <p:nvPr/>
        </p:nvSpPr>
        <p:spPr>
          <a:xfrm>
            <a:off x="17915001" y="9822205"/>
            <a:ext cx="315595" cy="310515"/>
          </a:xfrm>
          <a:prstGeom prst="rect">
            <a:avLst/>
          </a:prstGeom>
        </p:spPr>
        <p:txBody>
          <a:bodyPr vert="horz" wrap="square" lIns="0" tIns="0" rIns="0" bIns="0" rtlCol="0">
            <a:spAutoFit/>
          </a:bodyPr>
          <a:lstStyle/>
          <a:p>
            <a:pPr marL="12700">
              <a:lnSpc>
                <a:spcPts val="2235"/>
              </a:lnSpc>
            </a:pPr>
            <a:fld id="{81D60167-4931-47E6-BA6A-407CBD079E47}" type="slidenum">
              <a:rPr sz="2250" spc="-25" dirty="0">
                <a:latin typeface="Calibri"/>
                <a:cs typeface="Calibri"/>
                <a:hlinkClick r:id="rId3"/>
              </a:rPr>
              <a:t>22</a:t>
            </a:fld>
            <a:endParaRPr sz="2250">
              <a:latin typeface="Calibri"/>
              <a:cs typeface="Calibri"/>
            </a:endParaRPr>
          </a:p>
        </p:txBody>
      </p:sp>
      <p:sp>
        <p:nvSpPr>
          <p:cNvPr id="6" name="object 2">
            <a:extLst>
              <a:ext uri="{FF2B5EF4-FFF2-40B4-BE49-F238E27FC236}">
                <a16:creationId xmlns:a16="http://schemas.microsoft.com/office/drawing/2014/main" id="{577BCFE1-3C4B-D5E1-1B75-B13015833BB1}"/>
              </a:ext>
            </a:extLst>
          </p:cNvPr>
          <p:cNvSpPr txBox="1">
            <a:spLocks/>
          </p:cNvSpPr>
          <p:nvPr/>
        </p:nvSpPr>
        <p:spPr>
          <a:xfrm>
            <a:off x="649443" y="347859"/>
            <a:ext cx="16989115" cy="1327671"/>
          </a:xfrm>
          <a:prstGeom prst="rect">
            <a:avLst/>
          </a:prstGeom>
        </p:spPr>
        <p:txBody>
          <a:bodyPr vert="horz" wrap="square" lIns="0" tIns="469011" rIns="0" bIns="0" rtlCol="0">
            <a:spAutoFit/>
          </a:bodyPr>
          <a:lstStyle>
            <a:lvl1pPr>
              <a:defRPr sz="5550" b="0" i="0">
                <a:solidFill>
                  <a:srgbClr val="3156B8"/>
                </a:solidFill>
                <a:latin typeface="Times New Roman"/>
                <a:ea typeface="+mj-ea"/>
                <a:cs typeface="Times New Roman"/>
              </a:defRPr>
            </a:lvl1pPr>
          </a:lstStyle>
          <a:p>
            <a:pPr marL="290830">
              <a:spcBef>
                <a:spcPts val="105"/>
              </a:spcBef>
            </a:pPr>
            <a:r>
              <a:rPr lang="en-US" spc="-50" dirty="0"/>
              <a:t>References</a:t>
            </a:r>
            <a:endParaRPr lang="en-US" spc="-1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body" idx="1"/>
          </p:nvPr>
        </p:nvSpPr>
        <p:spPr>
          <a:xfrm>
            <a:off x="1000247" y="487287"/>
            <a:ext cx="16287506" cy="8887048"/>
          </a:xfrm>
          <a:prstGeom prst="rect">
            <a:avLst/>
          </a:prstGeom>
        </p:spPr>
        <p:txBody>
          <a:bodyPr vert="horz" wrap="square" lIns="0" tIns="12700" rIns="0" bIns="0" rtlCol="0" anchor="t">
            <a:spAutoFit/>
          </a:bodyPr>
          <a:lstStyle/>
          <a:p>
            <a:pPr marL="12700" marR="5715" algn="just">
              <a:spcBef>
                <a:spcPts val="100"/>
              </a:spcBef>
              <a:buClr>
                <a:srgbClr val="15203E"/>
              </a:buClr>
              <a:tabLst>
                <a:tab pos="588010" algn="l"/>
              </a:tabLst>
            </a:pPr>
            <a:r>
              <a:rPr lang="en-US" spc="-10" dirty="0"/>
              <a:t>[5] Devanath, B., </a:t>
            </a:r>
            <a:r>
              <a:rPr lang="en-US" spc="-10" dirty="0" err="1"/>
              <a:t>Dharunish</a:t>
            </a:r>
            <a:r>
              <a:rPr lang="en-US" spc="-10" dirty="0"/>
              <a:t>, A.P., Mohana Bharathi, S., Suganth, R., Banupriya, V. and Ramesh, M., 2024, March. IoT Based Smart Refrigerator Using Machine Learning. In 2024 2nd International Conference on Artificial Intelligence and Machine Learning Applications Theme: Healthcare and Internet of Things (AIMLA) (pp. 1-6). IEEE. </a:t>
            </a:r>
            <a:endParaRPr lang="en-US" dirty="0"/>
          </a:p>
          <a:p>
            <a:pPr marL="12700" marR="5715" algn="just">
              <a:spcBef>
                <a:spcPts val="100"/>
              </a:spcBef>
              <a:tabLst>
                <a:tab pos="588010" algn="l"/>
              </a:tabLst>
            </a:pPr>
            <a:endParaRPr lang="en-US" spc="-10" dirty="0"/>
          </a:p>
          <a:p>
            <a:pPr marL="12700" marR="5715" algn="just">
              <a:spcBef>
                <a:spcPts val="100"/>
              </a:spcBef>
              <a:tabLst>
                <a:tab pos="588010" algn="l"/>
              </a:tabLst>
            </a:pPr>
            <a:r>
              <a:rPr lang="en-US" spc="-10" dirty="0"/>
              <a:t>[6] </a:t>
            </a:r>
            <a:r>
              <a:rPr lang="en-US" spc="-10" dirty="0" err="1"/>
              <a:t>Almassar</a:t>
            </a:r>
            <a:r>
              <a:rPr lang="en-US" spc="-10" dirty="0"/>
              <a:t>, K.M. and </a:t>
            </a:r>
            <a:r>
              <a:rPr lang="en-US" spc="-10" dirty="0" err="1"/>
              <a:t>Khasawneh</a:t>
            </a:r>
            <a:r>
              <a:rPr lang="en-US" spc="-10" dirty="0"/>
              <a:t>, M.T., 2024. Using IoT and AI to replenish household food supplies: A systematic review. Journal of Smart Cities and Society, 3(1), pp.23-62.</a:t>
            </a:r>
            <a:endParaRPr lang="en-US" dirty="0"/>
          </a:p>
          <a:p>
            <a:pPr marL="12700" marR="5715" algn="just">
              <a:spcBef>
                <a:spcPts val="100"/>
              </a:spcBef>
              <a:tabLst>
                <a:tab pos="588010" algn="l"/>
              </a:tabLst>
            </a:pPr>
            <a:endParaRPr lang="en-US" spc="-10" dirty="0"/>
          </a:p>
          <a:p>
            <a:pPr marL="12700" marR="5715" algn="just">
              <a:spcBef>
                <a:spcPts val="100"/>
              </a:spcBef>
              <a:tabLst>
                <a:tab pos="588010" algn="l"/>
              </a:tabLst>
            </a:pPr>
            <a:r>
              <a:rPr lang="en-US" spc="-10" dirty="0"/>
              <a:t>[7] Gupta, S., Giri, S., Srivastava, T., Agarwal, P., Sharma, R. and Agrawal, A., 2021, March. Smart refrigerator based on ‘internet of things’. In 2021 International Conference on Advance Computing and Innovative Technologies in Engineering (ICACITE) (pp. 436-439). IEEE. </a:t>
            </a:r>
            <a:endParaRPr lang="en-US" dirty="0"/>
          </a:p>
          <a:p>
            <a:pPr marL="12700" marR="5715" algn="just">
              <a:spcBef>
                <a:spcPts val="100"/>
              </a:spcBef>
              <a:tabLst>
                <a:tab pos="588010" algn="l"/>
              </a:tabLst>
            </a:pPr>
            <a:endParaRPr lang="en-US" spc="-10" dirty="0"/>
          </a:p>
          <a:p>
            <a:pPr marL="12700" marR="5715" algn="just">
              <a:spcBef>
                <a:spcPts val="100"/>
              </a:spcBef>
              <a:tabLst>
                <a:tab pos="588010" algn="l"/>
              </a:tabLst>
            </a:pPr>
            <a:r>
              <a:rPr lang="en-US" spc="-10" dirty="0"/>
              <a:t>[8] </a:t>
            </a:r>
            <a:r>
              <a:rPr lang="en-US" spc="-10" dirty="0" err="1"/>
              <a:t>Tutul</a:t>
            </a:r>
            <a:r>
              <a:rPr lang="en-US" spc="-10" dirty="0"/>
              <a:t>, M.J.I., Alam, M. and Wadud, M.A.H., 2023, June. Smart food monitoring system based on </a:t>
            </a:r>
            <a:r>
              <a:rPr lang="en-US" spc="-10" dirty="0" err="1"/>
              <a:t>iot</a:t>
            </a:r>
            <a:r>
              <a:rPr lang="en-US" spc="-10" dirty="0"/>
              <a:t> and machine learning. In 2023 International Conference on Next-Generation Computing, IoT and Machine Learning (NCIM) (pp. 1-6). IEEE. </a:t>
            </a:r>
            <a:endParaRPr lang="en-US" dirty="0"/>
          </a:p>
          <a:p>
            <a:pPr marL="12700" marR="5715" algn="just">
              <a:spcBef>
                <a:spcPts val="100"/>
              </a:spcBef>
              <a:tabLst>
                <a:tab pos="588010" algn="l"/>
              </a:tabLst>
            </a:pPr>
            <a:endParaRPr lang="en-US" spc="-10" dirty="0"/>
          </a:p>
          <a:p>
            <a:pPr marL="12700" marR="5715" algn="just">
              <a:spcBef>
                <a:spcPts val="100"/>
              </a:spcBef>
              <a:tabLst>
                <a:tab pos="588010" algn="l"/>
              </a:tabLst>
            </a:pPr>
            <a:r>
              <a:rPr lang="en-US" spc="-10" dirty="0"/>
              <a:t>[9] Vasanthi, R., Ashika, K. and Archana, D., 2024, April. IoT-based Food Quality Monitoring System Using Machine Learning. In 2024 2nd International Conference on Networking and Communications (ICNWC) (pp. 1-7). IEEE.</a:t>
            </a:r>
            <a:endParaRPr lang="en-US" dirty="0"/>
          </a:p>
        </p:txBody>
      </p:sp>
      <p:pic>
        <p:nvPicPr>
          <p:cNvPr id="4" name="object 4"/>
          <p:cNvPicPr/>
          <p:nvPr/>
        </p:nvPicPr>
        <p:blipFill>
          <a:blip r:embed="rId2" cstate="print"/>
          <a:stretch>
            <a:fillRect/>
          </a:stretch>
        </p:blipFill>
        <p:spPr>
          <a:xfrm>
            <a:off x="283463" y="9642347"/>
            <a:ext cx="1885188" cy="452628"/>
          </a:xfrm>
          <a:prstGeom prst="rect">
            <a:avLst/>
          </a:prstGeom>
        </p:spPr>
      </p:pic>
      <p:sp>
        <p:nvSpPr>
          <p:cNvPr id="5" name="object 5"/>
          <p:cNvSpPr txBox="1"/>
          <p:nvPr/>
        </p:nvSpPr>
        <p:spPr>
          <a:xfrm>
            <a:off x="17915001" y="9822205"/>
            <a:ext cx="315595" cy="310515"/>
          </a:xfrm>
          <a:prstGeom prst="rect">
            <a:avLst/>
          </a:prstGeom>
        </p:spPr>
        <p:txBody>
          <a:bodyPr vert="horz" wrap="square" lIns="0" tIns="0" rIns="0" bIns="0" rtlCol="0">
            <a:spAutoFit/>
          </a:bodyPr>
          <a:lstStyle/>
          <a:p>
            <a:pPr marL="12700">
              <a:lnSpc>
                <a:spcPts val="2235"/>
              </a:lnSpc>
            </a:pPr>
            <a:fld id="{81D60167-4931-47E6-BA6A-407CBD079E47}" type="slidenum">
              <a:rPr sz="2250" spc="-25" dirty="0">
                <a:latin typeface="Calibri"/>
                <a:cs typeface="Calibri"/>
                <a:hlinkClick r:id="rId3"/>
              </a:rPr>
              <a:t>23</a:t>
            </a:fld>
            <a:endParaRPr sz="225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D781F-EBA0-25DD-403F-09DECE90AB95}"/>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A1806AB4-5A5C-54D7-AC19-833A2EC68BBC}"/>
              </a:ext>
            </a:extLst>
          </p:cNvPr>
          <p:cNvSpPr txBox="1">
            <a:spLocks noGrp="1"/>
          </p:cNvSpPr>
          <p:nvPr>
            <p:ph type="body" idx="1"/>
          </p:nvPr>
        </p:nvSpPr>
        <p:spPr>
          <a:xfrm>
            <a:off x="1000247" y="3591793"/>
            <a:ext cx="16287506" cy="3103414"/>
          </a:xfrm>
          <a:prstGeom prst="rect">
            <a:avLst/>
          </a:prstGeom>
        </p:spPr>
        <p:txBody>
          <a:bodyPr vert="horz" wrap="square" lIns="0" tIns="12700" rIns="0" bIns="0" rtlCol="0" anchor="t">
            <a:spAutoFit/>
          </a:bodyPr>
          <a:lstStyle/>
          <a:p>
            <a:pPr marL="12700" marR="5715" algn="ctr">
              <a:spcBef>
                <a:spcPts val="100"/>
              </a:spcBef>
              <a:buClr>
                <a:srgbClr val="15203E"/>
              </a:buClr>
              <a:tabLst>
                <a:tab pos="588010" algn="l"/>
              </a:tabLst>
            </a:pPr>
            <a:r>
              <a:rPr lang="en-US" sz="10000" b="1" spc="-10" dirty="0"/>
              <a:t>THANK</a:t>
            </a:r>
          </a:p>
          <a:p>
            <a:pPr marL="12700" marR="5715" algn="ctr">
              <a:spcBef>
                <a:spcPts val="100"/>
              </a:spcBef>
              <a:buClr>
                <a:srgbClr val="15203E"/>
              </a:buClr>
              <a:tabLst>
                <a:tab pos="588010" algn="l"/>
              </a:tabLst>
            </a:pPr>
            <a:r>
              <a:rPr lang="en-US" sz="10000" b="1" spc="-10" dirty="0"/>
              <a:t>YOU</a:t>
            </a:r>
            <a:endParaRPr lang="en-US" sz="10000" b="1" dirty="0"/>
          </a:p>
        </p:txBody>
      </p:sp>
      <p:pic>
        <p:nvPicPr>
          <p:cNvPr id="4" name="object 4">
            <a:extLst>
              <a:ext uri="{FF2B5EF4-FFF2-40B4-BE49-F238E27FC236}">
                <a16:creationId xmlns:a16="http://schemas.microsoft.com/office/drawing/2014/main" id="{2E42FD3D-1426-6953-9B53-F5CE7FF93025}"/>
              </a:ext>
            </a:extLst>
          </p:cNvPr>
          <p:cNvPicPr/>
          <p:nvPr/>
        </p:nvPicPr>
        <p:blipFill>
          <a:blip r:embed="rId2" cstate="print"/>
          <a:stretch>
            <a:fillRect/>
          </a:stretch>
        </p:blipFill>
        <p:spPr>
          <a:xfrm>
            <a:off x="283463" y="9642347"/>
            <a:ext cx="1885188" cy="452628"/>
          </a:xfrm>
          <a:prstGeom prst="rect">
            <a:avLst/>
          </a:prstGeom>
        </p:spPr>
      </p:pic>
      <p:sp>
        <p:nvSpPr>
          <p:cNvPr id="5" name="object 5">
            <a:extLst>
              <a:ext uri="{FF2B5EF4-FFF2-40B4-BE49-F238E27FC236}">
                <a16:creationId xmlns:a16="http://schemas.microsoft.com/office/drawing/2014/main" id="{DBB6B5EA-1839-41AA-61F8-F955A14219C6}"/>
              </a:ext>
            </a:extLst>
          </p:cNvPr>
          <p:cNvSpPr txBox="1"/>
          <p:nvPr/>
        </p:nvSpPr>
        <p:spPr>
          <a:xfrm>
            <a:off x="17915001" y="9822205"/>
            <a:ext cx="315595" cy="310515"/>
          </a:xfrm>
          <a:prstGeom prst="rect">
            <a:avLst/>
          </a:prstGeom>
        </p:spPr>
        <p:txBody>
          <a:bodyPr vert="horz" wrap="square" lIns="0" tIns="0" rIns="0" bIns="0" rtlCol="0">
            <a:spAutoFit/>
          </a:bodyPr>
          <a:lstStyle/>
          <a:p>
            <a:pPr marL="12700">
              <a:lnSpc>
                <a:spcPts val="2235"/>
              </a:lnSpc>
            </a:pPr>
            <a:fld id="{81D60167-4931-47E6-BA6A-407CBD079E47}" type="slidenum">
              <a:rPr sz="2250" spc="-25" dirty="0">
                <a:latin typeface="Calibri"/>
                <a:cs typeface="Calibri"/>
                <a:hlinkClick r:id="rId3"/>
              </a:rPr>
              <a:t>24</a:t>
            </a:fld>
            <a:endParaRPr sz="2250">
              <a:latin typeface="Calibri"/>
              <a:cs typeface="Calibri"/>
            </a:endParaRPr>
          </a:p>
        </p:txBody>
      </p:sp>
    </p:spTree>
    <p:extLst>
      <p:ext uri="{BB962C8B-B14F-4D97-AF65-F5344CB8AC3E}">
        <p14:creationId xmlns:p14="http://schemas.microsoft.com/office/powerpoint/2010/main" val="2372517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C70EE-9CDC-EE4F-076A-2F0A1E135CBC}"/>
            </a:ext>
          </a:extLst>
        </p:cNvPr>
        <p:cNvGrpSpPr/>
        <p:nvPr/>
      </p:nvGrpSpPr>
      <p:grpSpPr>
        <a:xfrm>
          <a:off x="0" y="0"/>
          <a:ext cx="0" cy="0"/>
          <a:chOff x="0" y="0"/>
          <a:chExt cx="0" cy="0"/>
        </a:xfrm>
      </p:grpSpPr>
      <p:pic>
        <p:nvPicPr>
          <p:cNvPr id="4" name="object 4">
            <a:extLst>
              <a:ext uri="{FF2B5EF4-FFF2-40B4-BE49-F238E27FC236}">
                <a16:creationId xmlns:a16="http://schemas.microsoft.com/office/drawing/2014/main" id="{EE6B4177-101B-BEAA-296D-47D3E93E1174}"/>
              </a:ext>
            </a:extLst>
          </p:cNvPr>
          <p:cNvPicPr/>
          <p:nvPr/>
        </p:nvPicPr>
        <p:blipFill>
          <a:blip r:embed="rId2" cstate="print"/>
          <a:stretch>
            <a:fillRect/>
          </a:stretch>
        </p:blipFill>
        <p:spPr>
          <a:xfrm>
            <a:off x="283463" y="9642347"/>
            <a:ext cx="1885188" cy="452628"/>
          </a:xfrm>
          <a:prstGeom prst="rect">
            <a:avLst/>
          </a:prstGeom>
        </p:spPr>
      </p:pic>
      <p:sp>
        <p:nvSpPr>
          <p:cNvPr id="5" name="object 5">
            <a:extLst>
              <a:ext uri="{FF2B5EF4-FFF2-40B4-BE49-F238E27FC236}">
                <a16:creationId xmlns:a16="http://schemas.microsoft.com/office/drawing/2014/main" id="{780B408B-7150-5337-5DA6-D9943B6F46BB}"/>
              </a:ext>
            </a:extLst>
          </p:cNvPr>
          <p:cNvSpPr txBox="1"/>
          <p:nvPr/>
        </p:nvSpPr>
        <p:spPr>
          <a:xfrm>
            <a:off x="17791909" y="9822205"/>
            <a:ext cx="983810" cy="287771"/>
          </a:xfrm>
          <a:prstGeom prst="rect">
            <a:avLst/>
          </a:prstGeom>
        </p:spPr>
        <p:txBody>
          <a:bodyPr vert="horz" wrap="square" lIns="0" tIns="0" rIns="0" bIns="0" rtlCol="0" anchor="t">
            <a:spAutoFit/>
          </a:bodyPr>
          <a:lstStyle/>
          <a:p>
            <a:pPr marL="12700">
              <a:lnSpc>
                <a:spcPts val="2235"/>
              </a:lnSpc>
            </a:pPr>
            <a:fld id="{81D60167-4931-47E6-BA6A-407CBD079E47}" type="slidenum">
              <a:rPr sz="2250" spc="-25">
                <a:latin typeface="Calibri"/>
                <a:cs typeface="Calibri"/>
              </a:rPr>
              <a:t>3</a:t>
            </a:fld>
            <a:endParaRPr sz="2250" spc="-25">
              <a:latin typeface="Calibri"/>
              <a:cs typeface="Calibri"/>
            </a:endParaRPr>
          </a:p>
        </p:txBody>
      </p:sp>
      <p:graphicFrame>
        <p:nvGraphicFramePr>
          <p:cNvPr id="6" name="Table 5">
            <a:extLst>
              <a:ext uri="{FF2B5EF4-FFF2-40B4-BE49-F238E27FC236}">
                <a16:creationId xmlns:a16="http://schemas.microsoft.com/office/drawing/2014/main" id="{55E041CF-869A-64E8-8223-C23164391D3B}"/>
              </a:ext>
            </a:extLst>
          </p:cNvPr>
          <p:cNvGraphicFramePr>
            <a:graphicFrameLocks noGrp="1"/>
          </p:cNvGraphicFramePr>
          <p:nvPr>
            <p:extLst>
              <p:ext uri="{D42A27DB-BD31-4B8C-83A1-F6EECF244321}">
                <p14:modId xmlns:p14="http://schemas.microsoft.com/office/powerpoint/2010/main" val="1876409719"/>
              </p:ext>
            </p:extLst>
          </p:nvPr>
        </p:nvGraphicFramePr>
        <p:xfrm>
          <a:off x="1019469" y="1921690"/>
          <a:ext cx="16249062" cy="7368630"/>
        </p:xfrm>
        <a:graphic>
          <a:graphicData uri="http://schemas.openxmlformats.org/drawingml/2006/table">
            <a:tbl>
              <a:tblPr firstRow="1" bandRow="1">
                <a:tableStyleId>{5C22544A-7EE6-4342-B048-85BDC9FD1C3A}</a:tableStyleId>
              </a:tblPr>
              <a:tblGrid>
                <a:gridCol w="1306630">
                  <a:extLst>
                    <a:ext uri="{9D8B030D-6E8A-4147-A177-3AD203B41FA5}">
                      <a16:colId xmlns:a16="http://schemas.microsoft.com/office/drawing/2014/main" val="576484263"/>
                    </a:ext>
                  </a:extLst>
                </a:gridCol>
                <a:gridCol w="5681008">
                  <a:extLst>
                    <a:ext uri="{9D8B030D-6E8A-4147-A177-3AD203B41FA5}">
                      <a16:colId xmlns:a16="http://schemas.microsoft.com/office/drawing/2014/main" val="988668658"/>
                    </a:ext>
                  </a:extLst>
                </a:gridCol>
                <a:gridCol w="4601618">
                  <a:extLst>
                    <a:ext uri="{9D8B030D-6E8A-4147-A177-3AD203B41FA5}">
                      <a16:colId xmlns:a16="http://schemas.microsoft.com/office/drawing/2014/main" val="3229792994"/>
                    </a:ext>
                  </a:extLst>
                </a:gridCol>
                <a:gridCol w="4659806">
                  <a:extLst>
                    <a:ext uri="{9D8B030D-6E8A-4147-A177-3AD203B41FA5}">
                      <a16:colId xmlns:a16="http://schemas.microsoft.com/office/drawing/2014/main" val="947406318"/>
                    </a:ext>
                  </a:extLst>
                </a:gridCol>
              </a:tblGrid>
              <a:tr h="733673">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S.no</a:t>
                      </a:r>
                    </a:p>
                  </a:txBody>
                  <a:tcPr/>
                </a:tc>
                <a:tc>
                  <a:txBody>
                    <a:bodyPr/>
                    <a:lstStyle/>
                    <a:p>
                      <a:pPr lvl="0">
                        <a:buNone/>
                      </a:pPr>
                      <a:r>
                        <a:rPr lang="en-US" sz="2400" b="0" i="0" u="none" strike="noStrike" noProof="0">
                          <a:solidFill>
                            <a:srgbClr val="FFFFFF"/>
                          </a:solidFill>
                          <a:latin typeface="Times New Roman" panose="02020603050405020304" pitchFamily="18" charset="0"/>
                          <a:cs typeface="Times New Roman" panose="02020603050405020304" pitchFamily="18" charset="0"/>
                        </a:rPr>
                        <a:t>Title and Year</a:t>
                      </a:r>
                      <a:endParaRPr lang="en-US" sz="2400">
                        <a:latin typeface="Times New Roman" panose="02020603050405020304" pitchFamily="18" charset="0"/>
                        <a:cs typeface="Times New Roman" panose="02020603050405020304" pitchFamily="18" charset="0"/>
                      </a:endParaRP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Key Contribution </a:t>
                      </a:r>
                      <a:endParaRPr lang="en-US" sz="2400">
                        <a:latin typeface="Times New Roman" panose="02020603050405020304" pitchFamily="18" charset="0"/>
                        <a:cs typeface="Times New Roman" panose="02020603050405020304" pitchFamily="18" charset="0"/>
                      </a:endParaRP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Limitation</a:t>
                      </a:r>
                      <a:endParaRPr lang="en-US" sz="2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35674587"/>
                  </a:ext>
                </a:extLst>
              </a:tr>
              <a:tr h="1722536">
                <a:tc>
                  <a:txBody>
                    <a:bodyPr/>
                    <a:lstStyle/>
                    <a:p>
                      <a:r>
                        <a:rPr lang="en-US" sz="2400">
                          <a:latin typeface="Times New Roman" panose="02020603050405020304" pitchFamily="18" charset="0"/>
                          <a:cs typeface="Times New Roman" panose="02020603050405020304" pitchFamily="18" charset="0"/>
                        </a:rPr>
                        <a:t>1</a:t>
                      </a:r>
                    </a:p>
                  </a:txBody>
                  <a:tcPr/>
                </a:tc>
                <a:tc>
                  <a:txBody>
                    <a:bodyPr/>
                    <a:lstStyle/>
                    <a:p>
                      <a:pPr lvl="0">
                        <a:buNone/>
                      </a:pPr>
                      <a:r>
                        <a:rPr lang="en-US" sz="2400" b="0" i="0" u="none" strike="noStrike" noProof="0" dirty="0">
                          <a:latin typeface="Times New Roman" panose="02020603050405020304" pitchFamily="18" charset="0"/>
                          <a:cs typeface="Times New Roman" panose="02020603050405020304" pitchFamily="18" charset="0"/>
                        </a:rPr>
                        <a:t>Smart refrigerator: An IOT and machine learning based approach (Mallikarjun et al., 2020)</a:t>
                      </a:r>
                      <a:endParaRPr lang="en-US" sz="2400" dirty="0">
                        <a:latin typeface="Times New Roman" panose="02020603050405020304" pitchFamily="18" charset="0"/>
                        <a:cs typeface="Times New Roman" panose="02020603050405020304" pitchFamily="18" charset="0"/>
                      </a:endParaRPr>
                    </a:p>
                  </a:txBody>
                  <a:tcPr/>
                </a:tc>
                <a:tc>
                  <a:txBody>
                    <a:bodyPr/>
                    <a:lstStyle/>
                    <a:p>
                      <a:pPr lvl="0">
                        <a:buNone/>
                      </a:pPr>
                      <a:r>
                        <a:rPr lang="en-US" sz="2400" b="0" i="0" u="none" strike="noStrike" noProof="0" dirty="0">
                          <a:latin typeface="Times New Roman" panose="02020603050405020304" pitchFamily="18" charset="0"/>
                          <a:cs typeface="Times New Roman" panose="02020603050405020304" pitchFamily="18" charset="0"/>
                        </a:rPr>
                        <a:t>IoT sensors and OpenCV detect vegetables, suggest recipes</a:t>
                      </a:r>
                      <a:endParaRPr lang="en-US" sz="2400" dirty="0">
                        <a:latin typeface="Times New Roman" panose="02020603050405020304" pitchFamily="18" charset="0"/>
                        <a:cs typeface="Times New Roman" panose="02020603050405020304" pitchFamily="18" charset="0"/>
                      </a:endParaRPr>
                    </a:p>
                  </a:txBody>
                  <a:tcPr/>
                </a:tc>
                <a:tc>
                  <a:txBody>
                    <a:bodyPr/>
                    <a:lstStyle/>
                    <a:p>
                      <a:pPr lvl="0">
                        <a:buNone/>
                      </a:pPr>
                      <a:r>
                        <a:rPr lang="en-US" sz="2400" b="0" i="0" u="none" strike="noStrike" noProof="0" dirty="0">
                          <a:latin typeface="Times New Roman" panose="02020603050405020304" pitchFamily="18" charset="0"/>
                          <a:cs typeface="Times New Roman" panose="02020603050405020304" pitchFamily="18" charset="0"/>
                        </a:rPr>
                        <a:t>K-means lacks robustness in complex or mixed food images</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17164277"/>
                  </a:ext>
                </a:extLst>
              </a:tr>
              <a:tr h="1754437">
                <a:tc>
                  <a:txBody>
                    <a:bodyPr/>
                    <a:lstStyle/>
                    <a:p>
                      <a:r>
                        <a:rPr lang="en-US" sz="2400">
                          <a:latin typeface="Times New Roman" panose="02020603050405020304" pitchFamily="18" charset="0"/>
                          <a:cs typeface="Times New Roman" panose="02020603050405020304" pitchFamily="18" charset="0"/>
                        </a:rPr>
                        <a:t>2</a:t>
                      </a:r>
                    </a:p>
                  </a:txBody>
                  <a:tcPr/>
                </a:tc>
                <a:tc>
                  <a:txBody>
                    <a:bodyPr/>
                    <a:lstStyle/>
                    <a:p>
                      <a:pPr lvl="0">
                        <a:buNone/>
                      </a:pPr>
                      <a:r>
                        <a:rPr lang="en-US" sz="2400" b="0" i="0" u="none" strike="noStrike" noProof="0" dirty="0">
                          <a:latin typeface="Times New Roman" panose="02020603050405020304" pitchFamily="18" charset="0"/>
                          <a:cs typeface="Times New Roman" panose="02020603050405020304" pitchFamily="18" charset="0"/>
                        </a:rPr>
                        <a:t>Internet of things-based (IoT) inventory monitoring refrigerator using </a:t>
                      </a:r>
                      <a:r>
                        <a:rPr lang="en-US" sz="2400" b="0" i="0" u="none" strike="noStrike" noProof="0" dirty="0" err="1">
                          <a:latin typeface="Times New Roman" panose="02020603050405020304" pitchFamily="18" charset="0"/>
                          <a:cs typeface="Times New Roman" panose="02020603050405020304" pitchFamily="18" charset="0"/>
                        </a:rPr>
                        <a:t>arduino</a:t>
                      </a:r>
                      <a:r>
                        <a:rPr lang="en-US" sz="2400" b="0" i="0" u="none" strike="noStrike" noProof="0" dirty="0">
                          <a:latin typeface="Times New Roman" panose="02020603050405020304" pitchFamily="18" charset="0"/>
                          <a:cs typeface="Times New Roman" panose="02020603050405020304" pitchFamily="18" charset="0"/>
                        </a:rPr>
                        <a:t> sensor network (Jessica Velasco et al., 2019)</a:t>
                      </a:r>
                      <a:endParaRPr lang="en-US" sz="2400" dirty="0">
                        <a:latin typeface="Times New Roman" panose="02020603050405020304" pitchFamily="18" charset="0"/>
                        <a:cs typeface="Times New Roman" panose="02020603050405020304" pitchFamily="18" charset="0"/>
                      </a:endParaRP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Wireless monitoring of compartments through smartphone and microcontrollers</a:t>
                      </a:r>
                      <a:endParaRPr lang="en-US" sz="2400">
                        <a:latin typeface="Times New Roman" panose="02020603050405020304" pitchFamily="18" charset="0"/>
                        <a:cs typeface="Times New Roman" panose="02020603050405020304" pitchFamily="18" charset="0"/>
                      </a:endParaRP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No image-based food recognition or spoilage detection included</a:t>
                      </a:r>
                      <a:endParaRPr lang="en-US" sz="2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716818"/>
                  </a:ext>
                </a:extLst>
              </a:tr>
              <a:tr h="1722536">
                <a:tc>
                  <a:txBody>
                    <a:bodyPr/>
                    <a:lstStyle/>
                    <a:p>
                      <a:r>
                        <a:rPr lang="en-US" sz="2400">
                          <a:latin typeface="Times New Roman" panose="02020603050405020304" pitchFamily="18" charset="0"/>
                          <a:cs typeface="Times New Roman" panose="02020603050405020304" pitchFamily="18" charset="0"/>
                        </a:rPr>
                        <a:t>3</a:t>
                      </a: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IoT Based Smart Refrigerator for Food Management System (Kiran B et al., 2024)</a:t>
                      </a:r>
                      <a:endParaRPr lang="en-US" sz="2400">
                        <a:latin typeface="Times New Roman" panose="02020603050405020304" pitchFamily="18" charset="0"/>
                        <a:cs typeface="Times New Roman" panose="02020603050405020304" pitchFamily="18" charset="0"/>
                      </a:endParaRP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Real-time image processing and gas-based spoilage detection</a:t>
                      </a:r>
                      <a:endParaRPr lang="en-US" sz="2400">
                        <a:latin typeface="Times New Roman" panose="02020603050405020304" pitchFamily="18" charset="0"/>
                        <a:cs typeface="Times New Roman" panose="02020603050405020304" pitchFamily="18" charset="0"/>
                      </a:endParaRP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Lacks machine learning-based food classification or recipe suggestions</a:t>
                      </a:r>
                      <a:endParaRPr lang="en-US" sz="2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47211411"/>
                  </a:ext>
                </a:extLst>
              </a:tr>
              <a:tr h="1435448">
                <a:tc>
                  <a:txBody>
                    <a:bodyPr/>
                    <a:lstStyle/>
                    <a:p>
                      <a:pPr lvl="0">
                        <a:buNone/>
                      </a:pPr>
                      <a:r>
                        <a:rPr lang="en-US" sz="2400">
                          <a:latin typeface="Times New Roman" panose="02020603050405020304" pitchFamily="18" charset="0"/>
                          <a:cs typeface="Times New Roman" panose="02020603050405020304" pitchFamily="18" charset="0"/>
                        </a:rPr>
                        <a:t>4</a:t>
                      </a: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Smart fridge for global users based on IOT using deep learning (Avinash N.J et al., 2020)</a:t>
                      </a:r>
                      <a:endParaRPr lang="en-US">
                        <a:latin typeface="Times New Roman" panose="02020603050405020304" pitchFamily="18" charset="0"/>
                        <a:cs typeface="Times New Roman" panose="02020603050405020304" pitchFamily="18" charset="0"/>
                      </a:endParaRP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CNN classifies and detects spoiled food using sensors</a:t>
                      </a:r>
                      <a:endParaRPr lang="en-US">
                        <a:latin typeface="Times New Roman" panose="02020603050405020304" pitchFamily="18" charset="0"/>
                        <a:cs typeface="Times New Roman" panose="02020603050405020304" pitchFamily="18" charset="0"/>
                      </a:endParaRPr>
                    </a:p>
                  </a:txBody>
                  <a:tcPr/>
                </a:tc>
                <a:tc>
                  <a:txBody>
                    <a:bodyPr/>
                    <a:lstStyle/>
                    <a:p>
                      <a:pPr lvl="0">
                        <a:buNone/>
                      </a:pPr>
                      <a:r>
                        <a:rPr lang="en-US" sz="2400" b="0" i="0" u="none" strike="noStrike" noProof="0" dirty="0">
                          <a:latin typeface="Times New Roman" panose="02020603050405020304" pitchFamily="18" charset="0"/>
                          <a:cs typeface="Times New Roman" panose="02020603050405020304" pitchFamily="18" charset="0"/>
                        </a:rPr>
                        <a:t>No mobile interface or inventory tracking provided</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55832764"/>
                  </a:ext>
                </a:extLst>
              </a:tr>
            </a:tbl>
          </a:graphicData>
        </a:graphic>
      </p:graphicFrame>
      <p:sp>
        <p:nvSpPr>
          <p:cNvPr id="3" name="object 2">
            <a:extLst>
              <a:ext uri="{FF2B5EF4-FFF2-40B4-BE49-F238E27FC236}">
                <a16:creationId xmlns:a16="http://schemas.microsoft.com/office/drawing/2014/main" id="{4CF7E30B-2BD7-E9AA-E624-A95105F20D95}"/>
              </a:ext>
            </a:extLst>
          </p:cNvPr>
          <p:cNvSpPr txBox="1">
            <a:spLocks/>
          </p:cNvSpPr>
          <p:nvPr/>
        </p:nvSpPr>
        <p:spPr>
          <a:xfrm>
            <a:off x="649443" y="347859"/>
            <a:ext cx="16989115" cy="1328166"/>
          </a:xfrm>
          <a:prstGeom prst="rect">
            <a:avLst/>
          </a:prstGeom>
        </p:spPr>
        <p:txBody>
          <a:bodyPr vert="horz" wrap="square" lIns="0" tIns="469011" rIns="0" bIns="0" rtlCol="0">
            <a:spAutoFit/>
          </a:bodyPr>
          <a:lstStyle>
            <a:lvl1pPr>
              <a:defRPr sz="5550" b="0" i="0">
                <a:solidFill>
                  <a:srgbClr val="3156B8"/>
                </a:solidFill>
                <a:latin typeface="Times New Roman"/>
                <a:ea typeface="+mj-ea"/>
                <a:cs typeface="Times New Roman"/>
              </a:defRPr>
            </a:lvl1pPr>
          </a:lstStyle>
          <a:p>
            <a:pPr marL="290830">
              <a:spcBef>
                <a:spcPts val="105"/>
              </a:spcBef>
            </a:pPr>
            <a:r>
              <a:rPr lang="en-US" spc="-10" dirty="0"/>
              <a:t>Literature Review</a:t>
            </a:r>
          </a:p>
        </p:txBody>
      </p:sp>
    </p:spTree>
    <p:extLst>
      <p:ext uri="{BB962C8B-B14F-4D97-AF65-F5344CB8AC3E}">
        <p14:creationId xmlns:p14="http://schemas.microsoft.com/office/powerpoint/2010/main" val="3054984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C17D5-A63C-5100-A1A1-4BFCA3E7AA1D}"/>
            </a:ext>
          </a:extLst>
        </p:cNvPr>
        <p:cNvGrpSpPr/>
        <p:nvPr/>
      </p:nvGrpSpPr>
      <p:grpSpPr>
        <a:xfrm>
          <a:off x="0" y="0"/>
          <a:ext cx="0" cy="0"/>
          <a:chOff x="0" y="0"/>
          <a:chExt cx="0" cy="0"/>
        </a:xfrm>
      </p:grpSpPr>
      <p:pic>
        <p:nvPicPr>
          <p:cNvPr id="4" name="object 4">
            <a:extLst>
              <a:ext uri="{FF2B5EF4-FFF2-40B4-BE49-F238E27FC236}">
                <a16:creationId xmlns:a16="http://schemas.microsoft.com/office/drawing/2014/main" id="{7E0EC31E-A0AB-E7A8-99B0-546BBA9C742C}"/>
              </a:ext>
            </a:extLst>
          </p:cNvPr>
          <p:cNvPicPr/>
          <p:nvPr/>
        </p:nvPicPr>
        <p:blipFill>
          <a:blip r:embed="rId2" cstate="print"/>
          <a:stretch>
            <a:fillRect/>
          </a:stretch>
        </p:blipFill>
        <p:spPr>
          <a:xfrm>
            <a:off x="283463" y="9642347"/>
            <a:ext cx="1885188" cy="452628"/>
          </a:xfrm>
          <a:prstGeom prst="rect">
            <a:avLst/>
          </a:prstGeom>
        </p:spPr>
      </p:pic>
      <p:sp>
        <p:nvSpPr>
          <p:cNvPr id="5" name="object 5">
            <a:extLst>
              <a:ext uri="{FF2B5EF4-FFF2-40B4-BE49-F238E27FC236}">
                <a16:creationId xmlns:a16="http://schemas.microsoft.com/office/drawing/2014/main" id="{10EB0A6D-ADC3-7989-F8D8-4646E002EC33}"/>
              </a:ext>
            </a:extLst>
          </p:cNvPr>
          <p:cNvSpPr txBox="1"/>
          <p:nvPr/>
        </p:nvSpPr>
        <p:spPr>
          <a:xfrm>
            <a:off x="17915001" y="9822205"/>
            <a:ext cx="315595" cy="310515"/>
          </a:xfrm>
          <a:prstGeom prst="rect">
            <a:avLst/>
          </a:prstGeom>
        </p:spPr>
        <p:txBody>
          <a:bodyPr vert="horz" wrap="square" lIns="0" tIns="0" rIns="0" bIns="0" rtlCol="0">
            <a:spAutoFit/>
          </a:bodyPr>
          <a:lstStyle/>
          <a:p>
            <a:pPr marL="12700">
              <a:lnSpc>
                <a:spcPts val="2235"/>
              </a:lnSpc>
            </a:pPr>
            <a:fld id="{81D60167-4931-47E6-BA6A-407CBD079E47}" type="slidenum">
              <a:rPr sz="2250" spc="-25" dirty="0">
                <a:latin typeface="Calibri"/>
                <a:cs typeface="Calibri"/>
                <a:hlinkClick r:id="rId3"/>
              </a:rPr>
              <a:t>4</a:t>
            </a:fld>
            <a:endParaRPr sz="2250">
              <a:latin typeface="Calibri"/>
              <a:cs typeface="Calibri"/>
            </a:endParaRPr>
          </a:p>
        </p:txBody>
      </p:sp>
      <p:graphicFrame>
        <p:nvGraphicFramePr>
          <p:cNvPr id="6" name="Table 5">
            <a:extLst>
              <a:ext uri="{FF2B5EF4-FFF2-40B4-BE49-F238E27FC236}">
                <a16:creationId xmlns:a16="http://schemas.microsoft.com/office/drawing/2014/main" id="{4FAF9101-60E9-0104-3FC6-6D4E255E3B14}"/>
              </a:ext>
            </a:extLst>
          </p:cNvPr>
          <p:cNvGraphicFramePr>
            <a:graphicFrameLocks noGrp="1"/>
          </p:cNvGraphicFramePr>
          <p:nvPr>
            <p:extLst>
              <p:ext uri="{D42A27DB-BD31-4B8C-83A1-F6EECF244321}">
                <p14:modId xmlns:p14="http://schemas.microsoft.com/office/powerpoint/2010/main" val="3004665052"/>
              </p:ext>
            </p:extLst>
          </p:nvPr>
        </p:nvGraphicFramePr>
        <p:xfrm>
          <a:off x="962170" y="1123055"/>
          <a:ext cx="16363661" cy="8221150"/>
        </p:xfrm>
        <a:graphic>
          <a:graphicData uri="http://schemas.openxmlformats.org/drawingml/2006/table">
            <a:tbl>
              <a:tblPr firstRow="1" bandRow="1">
                <a:tableStyleId>{5C22544A-7EE6-4342-B048-85BDC9FD1C3A}</a:tableStyleId>
              </a:tblPr>
              <a:tblGrid>
                <a:gridCol w="1335825">
                  <a:extLst>
                    <a:ext uri="{9D8B030D-6E8A-4147-A177-3AD203B41FA5}">
                      <a16:colId xmlns:a16="http://schemas.microsoft.com/office/drawing/2014/main" val="576484263"/>
                    </a:ext>
                  </a:extLst>
                </a:gridCol>
                <a:gridCol w="5807940">
                  <a:extLst>
                    <a:ext uri="{9D8B030D-6E8A-4147-A177-3AD203B41FA5}">
                      <a16:colId xmlns:a16="http://schemas.microsoft.com/office/drawing/2014/main" val="988668658"/>
                    </a:ext>
                  </a:extLst>
                </a:gridCol>
                <a:gridCol w="4704433">
                  <a:extLst>
                    <a:ext uri="{9D8B030D-6E8A-4147-A177-3AD203B41FA5}">
                      <a16:colId xmlns:a16="http://schemas.microsoft.com/office/drawing/2014/main" val="3229792994"/>
                    </a:ext>
                  </a:extLst>
                </a:gridCol>
                <a:gridCol w="4515463">
                  <a:extLst>
                    <a:ext uri="{9D8B030D-6E8A-4147-A177-3AD203B41FA5}">
                      <a16:colId xmlns:a16="http://schemas.microsoft.com/office/drawing/2014/main" val="947406318"/>
                    </a:ext>
                  </a:extLst>
                </a:gridCol>
              </a:tblGrid>
              <a:tr h="680372">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S.no</a:t>
                      </a:r>
                    </a:p>
                  </a:txBody>
                  <a:tcPr/>
                </a:tc>
                <a:tc>
                  <a:txBody>
                    <a:bodyPr/>
                    <a:lstStyle/>
                    <a:p>
                      <a:pPr lvl="0">
                        <a:buNone/>
                      </a:pPr>
                      <a:r>
                        <a:rPr lang="en-US" sz="2400" b="0" i="0" u="none" strike="noStrike" noProof="0">
                          <a:solidFill>
                            <a:srgbClr val="FFFFFF"/>
                          </a:solidFill>
                          <a:latin typeface="Times New Roman" panose="02020603050405020304" pitchFamily="18" charset="0"/>
                          <a:cs typeface="Times New Roman" panose="02020603050405020304" pitchFamily="18" charset="0"/>
                        </a:rPr>
                        <a:t>Title and Year</a:t>
                      </a:r>
                      <a:endParaRPr lang="en-US" sz="2400">
                        <a:latin typeface="Times New Roman" panose="02020603050405020304" pitchFamily="18" charset="0"/>
                        <a:cs typeface="Times New Roman" panose="02020603050405020304" pitchFamily="18" charset="0"/>
                      </a:endParaRP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Key Contribution </a:t>
                      </a:r>
                      <a:endParaRPr lang="en-US" sz="2400">
                        <a:latin typeface="Times New Roman" panose="02020603050405020304" pitchFamily="18" charset="0"/>
                        <a:cs typeface="Times New Roman" panose="02020603050405020304" pitchFamily="18" charset="0"/>
                      </a:endParaRP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Limitation</a:t>
                      </a:r>
                      <a:endParaRPr lang="en-US" sz="2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35674587"/>
                  </a:ext>
                </a:extLst>
              </a:tr>
              <a:tr h="1502486">
                <a:tc>
                  <a:txBody>
                    <a:bodyPr/>
                    <a:lstStyle/>
                    <a:p>
                      <a:r>
                        <a:rPr lang="en-US" sz="2400">
                          <a:latin typeface="Times New Roman" panose="02020603050405020304" pitchFamily="18" charset="0"/>
                          <a:cs typeface="Times New Roman" panose="02020603050405020304" pitchFamily="18" charset="0"/>
                        </a:rPr>
                        <a:t>5</a:t>
                      </a: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IoT Based Smart Refrigerator Using Machine Learning (Devanath B et al., 2024)</a:t>
                      </a:r>
                      <a:endParaRPr lang="en-US">
                        <a:latin typeface="Times New Roman" panose="02020603050405020304" pitchFamily="18" charset="0"/>
                        <a:cs typeface="Times New Roman" panose="02020603050405020304" pitchFamily="18" charset="0"/>
                      </a:endParaRP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CNN detects fridge contents using Raspberry Pi and sensors</a:t>
                      </a:r>
                      <a:endParaRPr lang="en-US">
                        <a:latin typeface="Times New Roman" panose="02020603050405020304" pitchFamily="18" charset="0"/>
                        <a:cs typeface="Times New Roman" panose="02020603050405020304" pitchFamily="18" charset="0"/>
                      </a:endParaRP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Limited to object detection; lacks freshness prediction logic</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17164277"/>
                  </a:ext>
                </a:extLst>
              </a:tr>
              <a:tr h="1530834">
                <a:tc>
                  <a:txBody>
                    <a:bodyPr/>
                    <a:lstStyle/>
                    <a:p>
                      <a:r>
                        <a:rPr lang="en-US" sz="2400" dirty="0">
                          <a:latin typeface="Times New Roman" panose="02020603050405020304" pitchFamily="18" charset="0"/>
                          <a:cs typeface="Times New Roman" panose="02020603050405020304" pitchFamily="18" charset="0"/>
                        </a:rPr>
                        <a:t>6</a:t>
                      </a:r>
                    </a:p>
                  </a:txBody>
                  <a:tcPr/>
                </a:tc>
                <a:tc>
                  <a:txBody>
                    <a:bodyPr/>
                    <a:lstStyle/>
                    <a:p>
                      <a:pPr lvl="0">
                        <a:buNone/>
                      </a:pPr>
                      <a:r>
                        <a:rPr lang="en-US" sz="2400" b="0" i="0" u="none" strike="noStrike" noProof="0" dirty="0">
                          <a:latin typeface="Times New Roman" panose="02020603050405020304" pitchFamily="18" charset="0"/>
                          <a:cs typeface="Times New Roman" panose="02020603050405020304" pitchFamily="18" charset="0"/>
                        </a:rPr>
                        <a:t>Using IoT and AI to replenish household food supplies: A systematic review (</a:t>
                      </a:r>
                      <a:r>
                        <a:rPr lang="en-US" sz="2400" b="0" i="0" u="none" strike="noStrike" noProof="0" dirty="0" err="1">
                          <a:latin typeface="Times New Roman" panose="02020603050405020304" pitchFamily="18" charset="0"/>
                          <a:cs typeface="Times New Roman" panose="02020603050405020304" pitchFamily="18" charset="0"/>
                        </a:rPr>
                        <a:t>Almassar</a:t>
                      </a:r>
                      <a:r>
                        <a:rPr lang="en-US" sz="2400" b="0" i="0" u="none" strike="noStrike" noProof="0" dirty="0">
                          <a:latin typeface="Times New Roman" panose="02020603050405020304" pitchFamily="18" charset="0"/>
                          <a:cs typeface="Times New Roman" panose="02020603050405020304" pitchFamily="18" charset="0"/>
                        </a:rPr>
                        <a:t> K.M et al., 2024)</a:t>
                      </a:r>
                      <a:endParaRPr lang="en-US" dirty="0">
                        <a:latin typeface="Times New Roman" panose="02020603050405020304" pitchFamily="18" charset="0"/>
                        <a:cs typeface="Times New Roman" panose="02020603050405020304" pitchFamily="18" charset="0"/>
                      </a:endParaRP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Reviewed IoT-AI systems using PRISMA, identified core components</a:t>
                      </a:r>
                      <a:endParaRPr lang="en-US">
                        <a:latin typeface="Times New Roman" panose="02020603050405020304" pitchFamily="18" charset="0"/>
                        <a:cs typeface="Times New Roman" panose="02020603050405020304" pitchFamily="18" charset="0"/>
                      </a:endParaRP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No practical implementation or empirical validation of findings</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716818"/>
                  </a:ext>
                </a:extLst>
              </a:tr>
              <a:tr h="1502486">
                <a:tc>
                  <a:txBody>
                    <a:bodyPr/>
                    <a:lstStyle/>
                    <a:p>
                      <a:r>
                        <a:rPr lang="en-US" sz="2400">
                          <a:latin typeface="Times New Roman" panose="02020603050405020304" pitchFamily="18" charset="0"/>
                          <a:cs typeface="Times New Roman" panose="02020603050405020304" pitchFamily="18" charset="0"/>
                        </a:rPr>
                        <a:t>7</a:t>
                      </a: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Smart refrigerator based on ‘internet of things’ (Gupta S et al., 2021)</a:t>
                      </a:r>
                      <a:endParaRPr lang="en-US">
                        <a:latin typeface="Times New Roman" panose="02020603050405020304" pitchFamily="18" charset="0"/>
                        <a:cs typeface="Times New Roman" panose="02020603050405020304" pitchFamily="18" charset="0"/>
                      </a:endParaRP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Weight and temperature tracked via sensors, mobile app support</a:t>
                      </a:r>
                      <a:endParaRPr lang="en-US">
                        <a:latin typeface="Times New Roman" panose="02020603050405020304" pitchFamily="18" charset="0"/>
                        <a:cs typeface="Times New Roman" panose="02020603050405020304" pitchFamily="18" charset="0"/>
                      </a:endParaRP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No AI or ML model for freshness or classification</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47211411"/>
                  </a:ext>
                </a:extLst>
              </a:tr>
              <a:tr h="1502486">
                <a:tc>
                  <a:txBody>
                    <a:bodyPr/>
                    <a:lstStyle/>
                    <a:p>
                      <a:pPr lvl="0">
                        <a:buNone/>
                      </a:pPr>
                      <a:r>
                        <a:rPr lang="en-US" sz="2400">
                          <a:latin typeface="Times New Roman" panose="02020603050405020304" pitchFamily="18" charset="0"/>
                          <a:cs typeface="Times New Roman" panose="02020603050405020304" pitchFamily="18" charset="0"/>
                        </a:rPr>
                        <a:t>8</a:t>
                      </a: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Smart food monitoring system based on </a:t>
                      </a:r>
                      <a:r>
                        <a:rPr lang="en-US" sz="2400" b="0" i="0" u="none" strike="noStrike" noProof="0" err="1">
                          <a:latin typeface="Times New Roman" panose="02020603050405020304" pitchFamily="18" charset="0"/>
                          <a:cs typeface="Times New Roman" panose="02020603050405020304" pitchFamily="18" charset="0"/>
                        </a:rPr>
                        <a:t>iot</a:t>
                      </a:r>
                      <a:r>
                        <a:rPr lang="en-US" sz="2400" b="0" i="0" u="none" strike="noStrike" noProof="0">
                          <a:latin typeface="Times New Roman" panose="02020603050405020304" pitchFamily="18" charset="0"/>
                          <a:cs typeface="Times New Roman" panose="02020603050405020304" pitchFamily="18" charset="0"/>
                        </a:rPr>
                        <a:t> and machine learning  (Md. Johirul Islam </a:t>
                      </a:r>
                      <a:r>
                        <a:rPr lang="en-US" sz="2400" b="0" i="0" u="none" strike="noStrike" noProof="0" err="1">
                          <a:latin typeface="Times New Roman" panose="02020603050405020304" pitchFamily="18" charset="0"/>
                          <a:cs typeface="Times New Roman" panose="02020603050405020304" pitchFamily="18" charset="0"/>
                        </a:rPr>
                        <a:t>Tutul</a:t>
                      </a:r>
                      <a:r>
                        <a:rPr lang="en-US" sz="2400" b="0" i="0" u="none" strike="noStrike" noProof="0">
                          <a:latin typeface="Times New Roman" panose="02020603050405020304" pitchFamily="18" charset="0"/>
                          <a:cs typeface="Times New Roman" panose="02020603050405020304" pitchFamily="18" charset="0"/>
                        </a:rPr>
                        <a:t> et al., 2023)</a:t>
                      </a:r>
                      <a:endParaRPr lang="en-US">
                        <a:latin typeface="Times New Roman" panose="02020603050405020304" pitchFamily="18" charset="0"/>
                        <a:cs typeface="Times New Roman" panose="02020603050405020304" pitchFamily="18" charset="0"/>
                      </a:endParaRP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ML predicts spoilage using gas, temperature, humidity sensors</a:t>
                      </a:r>
                      <a:endParaRPr lang="en-US">
                        <a:latin typeface="Times New Roman" panose="02020603050405020304" pitchFamily="18" charset="0"/>
                        <a:cs typeface="Times New Roman" panose="02020603050405020304" pitchFamily="18" charset="0"/>
                      </a:endParaRP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Limited generalization across food types and real-world settings</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95000948"/>
                  </a:ext>
                </a:extLst>
              </a:tr>
              <a:tr h="1502486">
                <a:tc>
                  <a:txBody>
                    <a:bodyPr/>
                    <a:lstStyle/>
                    <a:p>
                      <a:pPr lvl="0">
                        <a:buNone/>
                      </a:pPr>
                      <a:r>
                        <a:rPr lang="en-US" sz="2400">
                          <a:latin typeface="Times New Roman" panose="02020603050405020304" pitchFamily="18" charset="0"/>
                          <a:cs typeface="Times New Roman" panose="02020603050405020304" pitchFamily="18" charset="0"/>
                        </a:rPr>
                        <a:t>9</a:t>
                      </a: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IoT-based Food Quality Monitoring System Using Machine Learning (R. Vasanthi et al., 2024)</a:t>
                      </a:r>
                      <a:endParaRPr lang="en-US">
                        <a:latin typeface="Times New Roman" panose="02020603050405020304" pitchFamily="18" charset="0"/>
                        <a:cs typeface="Times New Roman" panose="02020603050405020304" pitchFamily="18" charset="0"/>
                      </a:endParaRPr>
                    </a:p>
                  </a:txBody>
                  <a:tcPr/>
                </a:tc>
                <a:tc>
                  <a:txBody>
                    <a:bodyPr/>
                    <a:lstStyle/>
                    <a:p>
                      <a:pPr lvl="0">
                        <a:buNone/>
                      </a:pPr>
                      <a:r>
                        <a:rPr lang="en-US" sz="2400" b="0" i="0" u="none" strike="noStrike" noProof="0">
                          <a:latin typeface="Times New Roman" panose="02020603050405020304" pitchFamily="18" charset="0"/>
                          <a:cs typeface="Times New Roman" panose="02020603050405020304" pitchFamily="18" charset="0"/>
                        </a:rPr>
                        <a:t>Logistic Regression best in multi-sensor freshness classification</a:t>
                      </a:r>
                      <a:endParaRPr lang="en-US">
                        <a:latin typeface="Times New Roman" panose="02020603050405020304" pitchFamily="18" charset="0"/>
                        <a:cs typeface="Times New Roman" panose="02020603050405020304" pitchFamily="18" charset="0"/>
                      </a:endParaRPr>
                    </a:p>
                  </a:txBody>
                  <a:tcPr/>
                </a:tc>
                <a:tc>
                  <a:txBody>
                    <a:bodyPr/>
                    <a:lstStyle/>
                    <a:p>
                      <a:pPr lvl="0">
                        <a:buNone/>
                      </a:pPr>
                      <a:r>
                        <a:rPr lang="en-US" sz="2400" b="0" i="0" u="none" strike="noStrike" noProof="0" dirty="0">
                          <a:latin typeface="Times New Roman" panose="02020603050405020304" pitchFamily="18" charset="0"/>
                          <a:cs typeface="Times New Roman" panose="02020603050405020304" pitchFamily="18" charset="0"/>
                        </a:rPr>
                        <a:t>Accuracy (80%) insufficient for high-reliability food monitoring</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11872247"/>
                  </a:ext>
                </a:extLst>
              </a:tr>
            </a:tbl>
          </a:graphicData>
        </a:graphic>
      </p:graphicFrame>
    </p:spTree>
    <p:extLst>
      <p:ext uri="{BB962C8B-B14F-4D97-AF65-F5344CB8AC3E}">
        <p14:creationId xmlns:p14="http://schemas.microsoft.com/office/powerpoint/2010/main" val="192865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063CA-69D4-987D-3339-097CAC06D5F3}"/>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87278CED-FCD0-BC17-5C84-85333EACC7E8}"/>
              </a:ext>
            </a:extLst>
          </p:cNvPr>
          <p:cNvPicPr/>
          <p:nvPr/>
        </p:nvPicPr>
        <p:blipFill>
          <a:blip r:embed="rId2" cstate="print"/>
          <a:stretch>
            <a:fillRect/>
          </a:stretch>
        </p:blipFill>
        <p:spPr>
          <a:xfrm>
            <a:off x="283463" y="9642347"/>
            <a:ext cx="1885188" cy="452628"/>
          </a:xfrm>
          <a:prstGeom prst="rect">
            <a:avLst/>
          </a:prstGeom>
        </p:spPr>
      </p:pic>
      <p:sp>
        <p:nvSpPr>
          <p:cNvPr id="5" name="object 5">
            <a:extLst>
              <a:ext uri="{FF2B5EF4-FFF2-40B4-BE49-F238E27FC236}">
                <a16:creationId xmlns:a16="http://schemas.microsoft.com/office/drawing/2014/main" id="{FD42D89A-B31A-D65A-0AE1-2046C686DDCE}"/>
              </a:ext>
            </a:extLst>
          </p:cNvPr>
          <p:cNvSpPr txBox="1"/>
          <p:nvPr/>
        </p:nvSpPr>
        <p:spPr>
          <a:xfrm>
            <a:off x="17827078" y="9734282"/>
            <a:ext cx="456272" cy="287771"/>
          </a:xfrm>
          <a:prstGeom prst="rect">
            <a:avLst/>
          </a:prstGeom>
        </p:spPr>
        <p:txBody>
          <a:bodyPr vert="horz" wrap="square" lIns="0" tIns="0" rIns="0" bIns="0" rtlCol="0" anchor="t">
            <a:spAutoFit/>
          </a:bodyPr>
          <a:lstStyle/>
          <a:p>
            <a:pPr marL="12700">
              <a:lnSpc>
                <a:spcPts val="2235"/>
              </a:lnSpc>
            </a:pPr>
            <a:r>
              <a:rPr lang="en-US" sz="2250" spc="-25">
                <a:latin typeface="Calibri"/>
                <a:cs typeface="Calibri"/>
              </a:rPr>
              <a:t>5</a:t>
            </a:r>
            <a:endParaRPr sz="2250">
              <a:latin typeface="Calibri"/>
              <a:cs typeface="Calibri"/>
            </a:endParaRPr>
          </a:p>
        </p:txBody>
      </p:sp>
      <p:pic>
        <p:nvPicPr>
          <p:cNvPr id="8" name="Picture 7" descr="A timeline of a research gap&#10;&#10;AI-generated content may be incorrect.">
            <a:extLst>
              <a:ext uri="{FF2B5EF4-FFF2-40B4-BE49-F238E27FC236}">
                <a16:creationId xmlns:a16="http://schemas.microsoft.com/office/drawing/2014/main" id="{A38D8916-7304-7FFA-8B8C-59C3DEC9CFFF}"/>
              </a:ext>
            </a:extLst>
          </p:cNvPr>
          <p:cNvPicPr>
            <a:picLocks noChangeAspect="1"/>
          </p:cNvPicPr>
          <p:nvPr/>
        </p:nvPicPr>
        <p:blipFill>
          <a:blip r:embed="rId3"/>
          <a:stretch>
            <a:fillRect/>
          </a:stretch>
        </p:blipFill>
        <p:spPr>
          <a:xfrm>
            <a:off x="5504754" y="265471"/>
            <a:ext cx="9079985" cy="9829504"/>
          </a:xfrm>
          <a:prstGeom prst="rect">
            <a:avLst/>
          </a:prstGeom>
        </p:spPr>
      </p:pic>
      <p:sp>
        <p:nvSpPr>
          <p:cNvPr id="7" name="object 2">
            <a:extLst>
              <a:ext uri="{FF2B5EF4-FFF2-40B4-BE49-F238E27FC236}">
                <a16:creationId xmlns:a16="http://schemas.microsoft.com/office/drawing/2014/main" id="{83C5B833-4124-BD01-4DFD-7ADC06FA0E79}"/>
              </a:ext>
            </a:extLst>
          </p:cNvPr>
          <p:cNvSpPr txBox="1">
            <a:spLocks/>
          </p:cNvSpPr>
          <p:nvPr/>
        </p:nvSpPr>
        <p:spPr>
          <a:xfrm>
            <a:off x="649443" y="347859"/>
            <a:ext cx="16989115" cy="1328166"/>
          </a:xfrm>
          <a:prstGeom prst="rect">
            <a:avLst/>
          </a:prstGeom>
        </p:spPr>
        <p:txBody>
          <a:bodyPr vert="horz" wrap="square" lIns="0" tIns="469011" rIns="0" bIns="0" rtlCol="0">
            <a:spAutoFit/>
          </a:bodyPr>
          <a:lstStyle>
            <a:lvl1pPr>
              <a:defRPr sz="5550" b="0" i="0">
                <a:solidFill>
                  <a:srgbClr val="3156B8"/>
                </a:solidFill>
                <a:latin typeface="Times New Roman"/>
                <a:ea typeface="+mj-ea"/>
                <a:cs typeface="Times New Roman"/>
              </a:defRPr>
            </a:lvl1pPr>
          </a:lstStyle>
          <a:p>
            <a:pPr marL="290830">
              <a:spcBef>
                <a:spcPts val="105"/>
              </a:spcBef>
            </a:pPr>
            <a:r>
              <a:rPr lang="en-US" spc="-10" dirty="0"/>
              <a:t>Research Gap</a:t>
            </a:r>
          </a:p>
        </p:txBody>
      </p:sp>
    </p:spTree>
    <p:extLst>
      <p:ext uri="{BB962C8B-B14F-4D97-AF65-F5344CB8AC3E}">
        <p14:creationId xmlns:p14="http://schemas.microsoft.com/office/powerpoint/2010/main" val="2939471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29717" y="2066748"/>
            <a:ext cx="16028567" cy="6437531"/>
          </a:xfrm>
          <a:prstGeom prst="rect">
            <a:avLst/>
          </a:prstGeom>
        </p:spPr>
        <p:txBody>
          <a:bodyPr vert="horz" wrap="square" lIns="0" tIns="58419" rIns="0" bIns="0" rtlCol="0" anchor="t">
            <a:spAutoFit/>
          </a:bodyPr>
          <a:lstStyle/>
          <a:p>
            <a:pPr marL="12700" algn="just">
              <a:spcBef>
                <a:spcPts val="459"/>
              </a:spcBef>
            </a:pPr>
            <a:r>
              <a:rPr lang="en-US" sz="3200" spc="-80" dirty="0">
                <a:latin typeface="Times New Roman"/>
                <a:cs typeface="Times New Roman"/>
              </a:rPr>
              <a:t>   </a:t>
            </a:r>
            <a:r>
              <a:rPr sz="3200" spc="-80" dirty="0">
                <a:latin typeface="Times New Roman"/>
                <a:cs typeface="Times New Roman"/>
              </a:rPr>
              <a:t>IoT-</a:t>
            </a:r>
            <a:r>
              <a:rPr sz="3200" dirty="0">
                <a:latin typeface="Times New Roman"/>
                <a:cs typeface="Times New Roman"/>
              </a:rPr>
              <a:t>enabled</a:t>
            </a:r>
            <a:r>
              <a:rPr sz="3200" spc="-45" dirty="0">
                <a:latin typeface="Times New Roman"/>
                <a:cs typeface="Times New Roman"/>
              </a:rPr>
              <a:t> </a:t>
            </a:r>
            <a:r>
              <a:rPr sz="3200" dirty="0">
                <a:latin typeface="Times New Roman"/>
                <a:cs typeface="Times New Roman"/>
              </a:rPr>
              <a:t>Smart</a:t>
            </a:r>
            <a:r>
              <a:rPr sz="3200" spc="-25" dirty="0">
                <a:latin typeface="Times New Roman"/>
                <a:cs typeface="Times New Roman"/>
              </a:rPr>
              <a:t> </a:t>
            </a:r>
            <a:r>
              <a:rPr sz="3200" dirty="0">
                <a:latin typeface="Times New Roman"/>
                <a:cs typeface="Times New Roman"/>
              </a:rPr>
              <a:t>Refrigerator</a:t>
            </a:r>
            <a:r>
              <a:rPr sz="3200" spc="-55" dirty="0">
                <a:latin typeface="Times New Roman"/>
                <a:cs typeface="Times New Roman"/>
              </a:rPr>
              <a:t> </a:t>
            </a:r>
            <a:r>
              <a:rPr sz="3200" dirty="0">
                <a:latin typeface="Times New Roman"/>
                <a:cs typeface="Times New Roman"/>
              </a:rPr>
              <a:t>for</a:t>
            </a:r>
            <a:r>
              <a:rPr sz="3200" spc="-15" dirty="0">
                <a:latin typeface="Times New Roman"/>
                <a:cs typeface="Times New Roman"/>
              </a:rPr>
              <a:t> </a:t>
            </a:r>
            <a:r>
              <a:rPr sz="3200" dirty="0">
                <a:latin typeface="Times New Roman"/>
                <a:cs typeface="Times New Roman"/>
              </a:rPr>
              <a:t>real-time</a:t>
            </a:r>
            <a:r>
              <a:rPr sz="3200" spc="-15" dirty="0">
                <a:latin typeface="Times New Roman"/>
                <a:cs typeface="Times New Roman"/>
              </a:rPr>
              <a:t> </a:t>
            </a:r>
            <a:r>
              <a:rPr sz="3200" dirty="0">
                <a:latin typeface="Times New Roman"/>
                <a:cs typeface="Times New Roman"/>
              </a:rPr>
              <a:t>food</a:t>
            </a:r>
            <a:r>
              <a:rPr sz="3200" spc="-25" dirty="0">
                <a:latin typeface="Times New Roman"/>
                <a:cs typeface="Times New Roman"/>
              </a:rPr>
              <a:t> </a:t>
            </a:r>
            <a:r>
              <a:rPr sz="3200" dirty="0">
                <a:latin typeface="Times New Roman"/>
                <a:cs typeface="Times New Roman"/>
              </a:rPr>
              <a:t>tracking</a:t>
            </a:r>
            <a:r>
              <a:rPr sz="3200" spc="-30" dirty="0">
                <a:latin typeface="Times New Roman"/>
                <a:cs typeface="Times New Roman"/>
              </a:rPr>
              <a:t> </a:t>
            </a:r>
            <a:r>
              <a:rPr sz="3200" dirty="0">
                <a:latin typeface="Times New Roman"/>
                <a:cs typeface="Times New Roman"/>
              </a:rPr>
              <a:t>and</a:t>
            </a:r>
            <a:r>
              <a:rPr sz="3200" spc="-15" dirty="0">
                <a:latin typeface="Times New Roman"/>
                <a:cs typeface="Times New Roman"/>
              </a:rPr>
              <a:t> </a:t>
            </a:r>
            <a:r>
              <a:rPr sz="3200" dirty="0">
                <a:latin typeface="Times New Roman"/>
                <a:cs typeface="Times New Roman"/>
              </a:rPr>
              <a:t>freshness</a:t>
            </a:r>
            <a:r>
              <a:rPr sz="3200" spc="-15" dirty="0">
                <a:latin typeface="Times New Roman"/>
                <a:cs typeface="Times New Roman"/>
              </a:rPr>
              <a:t> </a:t>
            </a:r>
            <a:r>
              <a:rPr sz="3200" spc="-10" dirty="0">
                <a:latin typeface="Times New Roman"/>
                <a:cs typeface="Times New Roman"/>
              </a:rPr>
              <a:t>monitoring.</a:t>
            </a:r>
            <a:endParaRPr sz="3200" dirty="0">
              <a:latin typeface="Times New Roman"/>
              <a:cs typeface="Times New Roman"/>
            </a:endParaRPr>
          </a:p>
          <a:p>
            <a:pPr marL="12700" algn="just">
              <a:spcBef>
                <a:spcPts val="459"/>
              </a:spcBef>
              <a:tabLst>
                <a:tab pos="516890" algn="l"/>
                <a:tab pos="2506980" algn="l"/>
                <a:tab pos="4272280" algn="l"/>
                <a:tab pos="6579234" algn="l"/>
                <a:tab pos="6968490" algn="l"/>
                <a:tab pos="8731885" algn="l"/>
                <a:tab pos="10384155" algn="l"/>
                <a:tab pos="11311890" algn="l"/>
                <a:tab pos="12828270" algn="l"/>
                <a:tab pos="13733780" algn="l"/>
                <a:tab pos="14947265" algn="l"/>
              </a:tabLst>
            </a:pPr>
            <a:endParaRPr lang="en-US" sz="3200" spc="-10" dirty="0">
              <a:latin typeface="Times New Roman"/>
              <a:cs typeface="Times New Roman"/>
            </a:endParaRPr>
          </a:p>
          <a:p>
            <a:pPr marL="515620" marR="6350" indent="-252095" algn="just">
              <a:lnSpc>
                <a:spcPct val="109400"/>
              </a:lnSpc>
              <a:spcBef>
                <a:spcPts val="5"/>
              </a:spcBef>
              <a:buFont typeface="Arial MT"/>
              <a:buChar char="•"/>
              <a:tabLst>
                <a:tab pos="516890" algn="l"/>
                <a:tab pos="2506980" algn="l"/>
                <a:tab pos="4272280" algn="l"/>
                <a:tab pos="6579234" algn="l"/>
                <a:tab pos="6968490" algn="l"/>
                <a:tab pos="8731885" algn="l"/>
                <a:tab pos="10384155" algn="l"/>
                <a:tab pos="11311890" algn="l"/>
                <a:tab pos="12828270" algn="l"/>
                <a:tab pos="13733780" algn="l"/>
                <a:tab pos="14947265" algn="l"/>
              </a:tabLst>
            </a:pPr>
            <a:r>
              <a:rPr sz="3200" b="1" spc="-10" dirty="0">
                <a:latin typeface="Times New Roman"/>
                <a:cs typeface="Times New Roman"/>
              </a:rPr>
              <a:t>Automated</a:t>
            </a:r>
            <a:r>
              <a:rPr sz="3200" b="1" dirty="0">
                <a:latin typeface="Times New Roman"/>
                <a:cs typeface="Times New Roman"/>
              </a:rPr>
              <a:t>	</a:t>
            </a:r>
            <a:r>
              <a:rPr sz="3200" b="1" spc="-10" dirty="0">
                <a:latin typeface="Times New Roman"/>
                <a:cs typeface="Times New Roman"/>
              </a:rPr>
              <a:t>Inventory</a:t>
            </a:r>
            <a:r>
              <a:rPr sz="3200" b="1" dirty="0">
                <a:latin typeface="Times New Roman"/>
                <a:cs typeface="Times New Roman"/>
              </a:rPr>
              <a:t>	</a:t>
            </a:r>
            <a:r>
              <a:rPr sz="3200" b="1" spc="-10" dirty="0">
                <a:latin typeface="Times New Roman"/>
                <a:cs typeface="Times New Roman"/>
              </a:rPr>
              <a:t>Management</a:t>
            </a:r>
            <a:r>
              <a:rPr sz="3200" dirty="0">
                <a:latin typeface="Times New Roman"/>
                <a:cs typeface="Times New Roman"/>
              </a:rPr>
              <a:t>	</a:t>
            </a:r>
            <a:r>
              <a:rPr sz="3200" spc="-50" dirty="0">
                <a:latin typeface="Times New Roman"/>
                <a:cs typeface="Times New Roman"/>
              </a:rPr>
              <a:t>–</a:t>
            </a:r>
            <a:r>
              <a:rPr sz="3200" dirty="0">
                <a:latin typeface="Times New Roman"/>
                <a:cs typeface="Times New Roman"/>
              </a:rPr>
              <a:t>	</a:t>
            </a:r>
            <a:r>
              <a:rPr sz="3200" spc="-10" dirty="0">
                <a:latin typeface="Times New Roman"/>
                <a:cs typeface="Times New Roman"/>
              </a:rPr>
              <a:t>Improved</a:t>
            </a:r>
            <a:r>
              <a:rPr sz="3200" dirty="0">
                <a:latin typeface="Times New Roman"/>
                <a:cs typeface="Times New Roman"/>
              </a:rPr>
              <a:t>	</a:t>
            </a:r>
            <a:r>
              <a:rPr sz="3200" spc="-10" dirty="0">
                <a:latin typeface="Times New Roman"/>
                <a:cs typeface="Times New Roman"/>
              </a:rPr>
              <a:t>real-</a:t>
            </a:r>
            <a:r>
              <a:rPr sz="3200" spc="-20" dirty="0">
                <a:latin typeface="Times New Roman"/>
                <a:cs typeface="Times New Roman"/>
              </a:rPr>
              <a:t>time</a:t>
            </a:r>
            <a:r>
              <a:rPr sz="3200" dirty="0">
                <a:latin typeface="Times New Roman"/>
                <a:cs typeface="Times New Roman"/>
              </a:rPr>
              <a:t>	</a:t>
            </a:r>
            <a:r>
              <a:rPr sz="3200" spc="-20" dirty="0">
                <a:latin typeface="Times New Roman"/>
                <a:cs typeface="Times New Roman"/>
              </a:rPr>
              <a:t>food</a:t>
            </a:r>
            <a:r>
              <a:rPr sz="3200" dirty="0">
                <a:latin typeface="Times New Roman"/>
                <a:cs typeface="Times New Roman"/>
              </a:rPr>
              <a:t>	</a:t>
            </a:r>
            <a:r>
              <a:rPr sz="3200" spc="-10" dirty="0">
                <a:latin typeface="Times New Roman"/>
                <a:cs typeface="Times New Roman"/>
              </a:rPr>
              <a:t>tracking</a:t>
            </a:r>
            <a:r>
              <a:rPr sz="3200" dirty="0">
                <a:latin typeface="Times New Roman"/>
                <a:cs typeface="Times New Roman"/>
              </a:rPr>
              <a:t>	</a:t>
            </a:r>
            <a:r>
              <a:rPr sz="3200" spc="-20" dirty="0">
                <a:latin typeface="Times New Roman"/>
                <a:cs typeface="Times New Roman"/>
              </a:rPr>
              <a:t>with</a:t>
            </a:r>
            <a:r>
              <a:rPr sz="3200" dirty="0">
                <a:latin typeface="Times New Roman"/>
                <a:cs typeface="Times New Roman"/>
              </a:rPr>
              <a:t>	</a:t>
            </a:r>
            <a:r>
              <a:rPr sz="3200" spc="-10" dirty="0">
                <a:latin typeface="Times New Roman"/>
                <a:cs typeface="Times New Roman"/>
              </a:rPr>
              <a:t>RFID,</a:t>
            </a:r>
            <a:r>
              <a:rPr sz="3200" dirty="0">
                <a:latin typeface="Times New Roman"/>
                <a:cs typeface="Times New Roman"/>
              </a:rPr>
              <a:t>	</a:t>
            </a:r>
            <a:r>
              <a:rPr sz="3200" spc="-10" dirty="0">
                <a:latin typeface="Times New Roman"/>
                <a:cs typeface="Times New Roman"/>
              </a:rPr>
              <a:t>ensuring 	</a:t>
            </a:r>
            <a:r>
              <a:rPr sz="3200" dirty="0">
                <a:latin typeface="Times New Roman"/>
                <a:cs typeface="Times New Roman"/>
              </a:rPr>
              <a:t>seamless</a:t>
            </a:r>
            <a:r>
              <a:rPr sz="3200" spc="-50" dirty="0">
                <a:latin typeface="Times New Roman"/>
                <a:cs typeface="Times New Roman"/>
              </a:rPr>
              <a:t> </a:t>
            </a:r>
            <a:r>
              <a:rPr sz="3200" dirty="0">
                <a:latin typeface="Times New Roman"/>
                <a:cs typeface="Times New Roman"/>
              </a:rPr>
              <a:t>inventory</a:t>
            </a:r>
            <a:r>
              <a:rPr sz="3200" spc="-80" dirty="0">
                <a:latin typeface="Times New Roman"/>
                <a:cs typeface="Times New Roman"/>
              </a:rPr>
              <a:t> </a:t>
            </a:r>
            <a:r>
              <a:rPr sz="3200" spc="-10" dirty="0">
                <a:latin typeface="Times New Roman"/>
                <a:cs typeface="Times New Roman"/>
              </a:rPr>
              <a:t>updates.</a:t>
            </a:r>
            <a:endParaRPr sz="3200" dirty="0">
              <a:latin typeface="Times New Roman"/>
              <a:cs typeface="Times New Roman"/>
            </a:endParaRPr>
          </a:p>
          <a:p>
            <a:pPr marL="515620" marR="6985" indent="-252095" algn="just">
              <a:lnSpc>
                <a:spcPct val="109400"/>
              </a:lnSpc>
              <a:buFont typeface="Arial MT"/>
              <a:buChar char="•"/>
              <a:tabLst>
                <a:tab pos="516890" algn="l"/>
              </a:tabLst>
            </a:pPr>
            <a:r>
              <a:rPr sz="3200" b="1" dirty="0">
                <a:latin typeface="Times New Roman"/>
                <a:cs typeface="Times New Roman"/>
              </a:rPr>
              <a:t>Intelligent</a:t>
            </a:r>
            <a:r>
              <a:rPr sz="3200" b="1" spc="305" dirty="0">
                <a:latin typeface="Times New Roman"/>
                <a:cs typeface="Times New Roman"/>
              </a:rPr>
              <a:t> </a:t>
            </a:r>
            <a:r>
              <a:rPr sz="3200" b="1" dirty="0">
                <a:latin typeface="Times New Roman"/>
                <a:cs typeface="Times New Roman"/>
              </a:rPr>
              <a:t>Spoilage</a:t>
            </a:r>
            <a:r>
              <a:rPr sz="3200" b="1" spc="310" dirty="0">
                <a:latin typeface="Times New Roman"/>
                <a:cs typeface="Times New Roman"/>
              </a:rPr>
              <a:t> </a:t>
            </a:r>
            <a:r>
              <a:rPr sz="3200" b="1" dirty="0">
                <a:latin typeface="Times New Roman"/>
                <a:cs typeface="Times New Roman"/>
              </a:rPr>
              <a:t>Detection</a:t>
            </a:r>
            <a:r>
              <a:rPr sz="3200" b="1" spc="290" dirty="0">
                <a:latin typeface="Times New Roman"/>
                <a:cs typeface="Times New Roman"/>
              </a:rPr>
              <a:t> </a:t>
            </a:r>
            <a:r>
              <a:rPr sz="3200" dirty="0">
                <a:latin typeface="Times New Roman"/>
                <a:cs typeface="Times New Roman"/>
              </a:rPr>
              <a:t>–</a:t>
            </a:r>
            <a:r>
              <a:rPr sz="3200" spc="305" dirty="0">
                <a:latin typeface="Times New Roman"/>
                <a:cs typeface="Times New Roman"/>
              </a:rPr>
              <a:t> </a:t>
            </a:r>
            <a:r>
              <a:rPr sz="3200" dirty="0">
                <a:latin typeface="Times New Roman"/>
                <a:cs typeface="Times New Roman"/>
              </a:rPr>
              <a:t>Machine</a:t>
            </a:r>
            <a:r>
              <a:rPr sz="3200" spc="310" dirty="0">
                <a:latin typeface="Times New Roman"/>
                <a:cs typeface="Times New Roman"/>
              </a:rPr>
              <a:t> </a:t>
            </a:r>
            <a:r>
              <a:rPr sz="3200" spc="-10" dirty="0">
                <a:latin typeface="Times New Roman"/>
                <a:cs typeface="Times New Roman"/>
              </a:rPr>
              <a:t>learning-</a:t>
            </a:r>
            <a:r>
              <a:rPr sz="3200" dirty="0">
                <a:latin typeface="Times New Roman"/>
                <a:cs typeface="Times New Roman"/>
              </a:rPr>
              <a:t>driven</a:t>
            </a:r>
            <a:r>
              <a:rPr sz="3200" spc="300" dirty="0">
                <a:latin typeface="Times New Roman"/>
                <a:cs typeface="Times New Roman"/>
              </a:rPr>
              <a:t> </a:t>
            </a:r>
            <a:r>
              <a:rPr sz="3200" dirty="0">
                <a:latin typeface="Times New Roman"/>
                <a:cs typeface="Times New Roman"/>
              </a:rPr>
              <a:t>image</a:t>
            </a:r>
            <a:r>
              <a:rPr sz="3200" spc="300" dirty="0">
                <a:latin typeface="Times New Roman"/>
                <a:cs typeface="Times New Roman"/>
              </a:rPr>
              <a:t> </a:t>
            </a:r>
            <a:r>
              <a:rPr sz="3200" dirty="0">
                <a:latin typeface="Times New Roman"/>
                <a:cs typeface="Times New Roman"/>
              </a:rPr>
              <a:t>recognition</a:t>
            </a:r>
            <a:r>
              <a:rPr sz="3200" spc="285" dirty="0">
                <a:latin typeface="Times New Roman"/>
                <a:cs typeface="Times New Roman"/>
              </a:rPr>
              <a:t> </a:t>
            </a:r>
            <a:r>
              <a:rPr sz="3200" dirty="0">
                <a:latin typeface="Times New Roman"/>
                <a:cs typeface="Times New Roman"/>
              </a:rPr>
              <a:t>for</a:t>
            </a:r>
            <a:r>
              <a:rPr sz="3200" spc="290" dirty="0">
                <a:latin typeface="Times New Roman"/>
                <a:cs typeface="Times New Roman"/>
              </a:rPr>
              <a:t> </a:t>
            </a:r>
            <a:r>
              <a:rPr sz="3200" dirty="0">
                <a:latin typeface="Times New Roman"/>
                <a:cs typeface="Times New Roman"/>
              </a:rPr>
              <a:t>better</a:t>
            </a:r>
            <a:r>
              <a:rPr sz="3200" spc="305" dirty="0">
                <a:latin typeface="Times New Roman"/>
                <a:cs typeface="Times New Roman"/>
              </a:rPr>
              <a:t> </a:t>
            </a:r>
            <a:r>
              <a:rPr sz="3200" spc="-10" dirty="0">
                <a:latin typeface="Times New Roman"/>
                <a:cs typeface="Times New Roman"/>
              </a:rPr>
              <a:t>spoilage 	detection.</a:t>
            </a:r>
            <a:endParaRPr sz="3200" dirty="0">
              <a:latin typeface="Times New Roman"/>
              <a:cs typeface="Times New Roman"/>
            </a:endParaRPr>
          </a:p>
          <a:p>
            <a:pPr marL="515620" marR="5080" indent="-252095" algn="just">
              <a:lnSpc>
                <a:spcPct val="109400"/>
              </a:lnSpc>
              <a:buFont typeface="Arial MT"/>
              <a:buChar char="•"/>
              <a:tabLst>
                <a:tab pos="516890" algn="l"/>
                <a:tab pos="2438400" algn="l"/>
                <a:tab pos="3883660" algn="l"/>
                <a:tab pos="5869305" algn="l"/>
                <a:tab pos="6277610" algn="l"/>
                <a:tab pos="8355330" algn="l"/>
                <a:tab pos="10499725" algn="l"/>
                <a:tab pos="11290935" algn="l"/>
                <a:tab pos="12960985" algn="l"/>
                <a:tab pos="14970125" algn="l"/>
              </a:tabLst>
            </a:pPr>
            <a:r>
              <a:rPr sz="3200" b="1" spc="-10" dirty="0">
                <a:latin typeface="Times New Roman"/>
                <a:cs typeface="Times New Roman"/>
              </a:rPr>
              <a:t>Optimized</a:t>
            </a:r>
            <a:r>
              <a:rPr sz="3200" b="1" dirty="0">
                <a:latin typeface="Times New Roman"/>
                <a:cs typeface="Times New Roman"/>
              </a:rPr>
              <a:t>	</a:t>
            </a:r>
            <a:r>
              <a:rPr sz="3200" b="1" spc="-10" dirty="0">
                <a:latin typeface="Times New Roman"/>
                <a:cs typeface="Times New Roman"/>
              </a:rPr>
              <a:t>Storage</a:t>
            </a:r>
            <a:r>
              <a:rPr sz="3200" b="1" dirty="0">
                <a:latin typeface="Times New Roman"/>
                <a:cs typeface="Times New Roman"/>
              </a:rPr>
              <a:t>	</a:t>
            </a:r>
            <a:r>
              <a:rPr sz="3200" b="1" spc="-10" dirty="0">
                <a:latin typeface="Times New Roman"/>
                <a:cs typeface="Times New Roman"/>
              </a:rPr>
              <a:t>Conditions</a:t>
            </a:r>
            <a:r>
              <a:rPr sz="3200" dirty="0">
                <a:latin typeface="Times New Roman"/>
                <a:cs typeface="Times New Roman"/>
              </a:rPr>
              <a:t>	</a:t>
            </a:r>
            <a:r>
              <a:rPr sz="3200" spc="-50" dirty="0">
                <a:latin typeface="Times New Roman"/>
                <a:cs typeface="Times New Roman"/>
              </a:rPr>
              <a:t>–</a:t>
            </a:r>
            <a:r>
              <a:rPr sz="3200" dirty="0">
                <a:latin typeface="Times New Roman"/>
                <a:cs typeface="Times New Roman"/>
              </a:rPr>
              <a:t>	</a:t>
            </a:r>
            <a:r>
              <a:rPr sz="3200" spc="-10" dirty="0">
                <a:latin typeface="Times New Roman"/>
                <a:cs typeface="Times New Roman"/>
              </a:rPr>
              <a:t>Continuous</a:t>
            </a:r>
            <a:r>
              <a:rPr sz="3200" dirty="0">
                <a:latin typeface="Times New Roman"/>
                <a:cs typeface="Times New Roman"/>
              </a:rPr>
              <a:t>	</a:t>
            </a:r>
            <a:r>
              <a:rPr sz="3200" spc="-10" dirty="0">
                <a:latin typeface="Times New Roman"/>
                <a:cs typeface="Times New Roman"/>
              </a:rPr>
              <a:t>temperature</a:t>
            </a:r>
            <a:r>
              <a:rPr sz="3200" dirty="0">
                <a:latin typeface="Times New Roman"/>
                <a:cs typeface="Times New Roman"/>
              </a:rPr>
              <a:t>	</a:t>
            </a:r>
            <a:r>
              <a:rPr sz="3200" spc="-25" dirty="0">
                <a:latin typeface="Times New Roman"/>
                <a:cs typeface="Times New Roman"/>
              </a:rPr>
              <a:t>and</a:t>
            </a:r>
            <a:r>
              <a:rPr sz="3200" dirty="0">
                <a:latin typeface="Times New Roman"/>
                <a:cs typeface="Times New Roman"/>
              </a:rPr>
              <a:t>	</a:t>
            </a:r>
            <a:r>
              <a:rPr sz="3200" spc="-10" dirty="0">
                <a:latin typeface="Times New Roman"/>
                <a:cs typeface="Times New Roman"/>
              </a:rPr>
              <a:t>humidity</a:t>
            </a:r>
            <a:r>
              <a:rPr sz="3200" dirty="0">
                <a:latin typeface="Times New Roman"/>
                <a:cs typeface="Times New Roman"/>
              </a:rPr>
              <a:t>	</a:t>
            </a:r>
            <a:r>
              <a:rPr sz="3200" spc="-10" dirty="0">
                <a:latin typeface="Times New Roman"/>
                <a:cs typeface="Times New Roman"/>
              </a:rPr>
              <a:t>monitoring</a:t>
            </a:r>
            <a:r>
              <a:rPr sz="3200" dirty="0">
                <a:latin typeface="Times New Roman"/>
                <a:cs typeface="Times New Roman"/>
              </a:rPr>
              <a:t>	</a:t>
            </a:r>
            <a:r>
              <a:rPr sz="3200" spc="-10" dirty="0">
                <a:latin typeface="Times New Roman"/>
                <a:cs typeface="Times New Roman"/>
              </a:rPr>
              <a:t>prevents 	</a:t>
            </a:r>
            <a:r>
              <a:rPr sz="3200" dirty="0">
                <a:latin typeface="Times New Roman"/>
                <a:cs typeface="Times New Roman"/>
              </a:rPr>
              <a:t>premature</a:t>
            </a:r>
            <a:r>
              <a:rPr sz="3200" spc="-30" dirty="0">
                <a:latin typeface="Times New Roman"/>
                <a:cs typeface="Times New Roman"/>
              </a:rPr>
              <a:t> </a:t>
            </a:r>
            <a:r>
              <a:rPr sz="3200" dirty="0">
                <a:latin typeface="Times New Roman"/>
                <a:cs typeface="Times New Roman"/>
              </a:rPr>
              <a:t>food</a:t>
            </a:r>
            <a:r>
              <a:rPr sz="3200" spc="-30" dirty="0">
                <a:latin typeface="Times New Roman"/>
                <a:cs typeface="Times New Roman"/>
              </a:rPr>
              <a:t> </a:t>
            </a:r>
            <a:r>
              <a:rPr sz="3200" spc="-10" dirty="0">
                <a:latin typeface="Times New Roman"/>
                <a:cs typeface="Times New Roman"/>
              </a:rPr>
              <a:t>deterioration.</a:t>
            </a:r>
            <a:endParaRPr sz="3200" dirty="0">
              <a:latin typeface="Times New Roman"/>
              <a:cs typeface="Times New Roman"/>
            </a:endParaRPr>
          </a:p>
          <a:p>
            <a:pPr marL="515620" marR="6350" indent="-252095" algn="just">
              <a:lnSpc>
                <a:spcPct val="109400"/>
              </a:lnSpc>
              <a:buFont typeface="Arial MT"/>
              <a:buChar char="•"/>
              <a:tabLst>
                <a:tab pos="516890" algn="l"/>
              </a:tabLst>
            </a:pPr>
            <a:r>
              <a:rPr sz="3200" b="1" dirty="0">
                <a:latin typeface="Times New Roman"/>
                <a:cs typeface="Times New Roman"/>
              </a:rPr>
              <a:t>Remote</a:t>
            </a:r>
            <a:r>
              <a:rPr sz="3200" b="1" spc="250" dirty="0">
                <a:latin typeface="Times New Roman"/>
                <a:cs typeface="Times New Roman"/>
              </a:rPr>
              <a:t> </a:t>
            </a:r>
            <a:r>
              <a:rPr sz="3200" b="1" dirty="0">
                <a:latin typeface="Times New Roman"/>
                <a:cs typeface="Times New Roman"/>
              </a:rPr>
              <a:t>Accessibility</a:t>
            </a:r>
            <a:r>
              <a:rPr sz="3200" b="1" spc="265" dirty="0">
                <a:latin typeface="Times New Roman"/>
                <a:cs typeface="Times New Roman"/>
              </a:rPr>
              <a:t> </a:t>
            </a:r>
            <a:r>
              <a:rPr sz="3200" b="1" dirty="0">
                <a:latin typeface="Times New Roman"/>
                <a:cs typeface="Times New Roman"/>
              </a:rPr>
              <a:t>&amp;</a:t>
            </a:r>
            <a:r>
              <a:rPr sz="3200" b="1" spc="235" dirty="0">
                <a:latin typeface="Times New Roman"/>
                <a:cs typeface="Times New Roman"/>
              </a:rPr>
              <a:t> </a:t>
            </a:r>
            <a:r>
              <a:rPr sz="3200" b="1" dirty="0">
                <a:latin typeface="Times New Roman"/>
                <a:cs typeface="Times New Roman"/>
              </a:rPr>
              <a:t>Monitoring</a:t>
            </a:r>
            <a:r>
              <a:rPr sz="3200" b="1" spc="245" dirty="0">
                <a:latin typeface="Times New Roman"/>
                <a:cs typeface="Times New Roman"/>
              </a:rPr>
              <a:t> </a:t>
            </a:r>
            <a:r>
              <a:rPr sz="3200" dirty="0">
                <a:latin typeface="Times New Roman"/>
                <a:cs typeface="Times New Roman"/>
              </a:rPr>
              <a:t>–</a:t>
            </a:r>
            <a:r>
              <a:rPr sz="3200" spc="270" dirty="0">
                <a:latin typeface="Times New Roman"/>
                <a:cs typeface="Times New Roman"/>
              </a:rPr>
              <a:t> </a:t>
            </a:r>
            <a:r>
              <a:rPr sz="3200" dirty="0">
                <a:latin typeface="Times New Roman"/>
                <a:cs typeface="Times New Roman"/>
              </a:rPr>
              <a:t>Remote</a:t>
            </a:r>
            <a:r>
              <a:rPr sz="3200" spc="254" dirty="0">
                <a:latin typeface="Times New Roman"/>
                <a:cs typeface="Times New Roman"/>
              </a:rPr>
              <a:t> </a:t>
            </a:r>
            <a:r>
              <a:rPr sz="3200" dirty="0">
                <a:latin typeface="Times New Roman"/>
                <a:cs typeface="Times New Roman"/>
              </a:rPr>
              <a:t>monitoring</a:t>
            </a:r>
            <a:r>
              <a:rPr sz="3200" spc="254" dirty="0">
                <a:latin typeface="Times New Roman"/>
                <a:cs typeface="Times New Roman"/>
              </a:rPr>
              <a:t> </a:t>
            </a:r>
            <a:r>
              <a:rPr sz="3200" dirty="0">
                <a:latin typeface="Times New Roman"/>
                <a:cs typeface="Times New Roman"/>
              </a:rPr>
              <a:t>via</a:t>
            </a:r>
            <a:r>
              <a:rPr sz="3200" spc="254" dirty="0">
                <a:latin typeface="Times New Roman"/>
                <a:cs typeface="Times New Roman"/>
              </a:rPr>
              <a:t> </a:t>
            </a:r>
            <a:r>
              <a:rPr sz="3200" dirty="0">
                <a:latin typeface="Times New Roman"/>
                <a:cs typeface="Times New Roman"/>
              </a:rPr>
              <a:t>cloud</a:t>
            </a:r>
            <a:r>
              <a:rPr sz="3200" spc="250" dirty="0">
                <a:latin typeface="Times New Roman"/>
                <a:cs typeface="Times New Roman"/>
              </a:rPr>
              <a:t> </a:t>
            </a:r>
            <a:r>
              <a:rPr sz="3200" dirty="0">
                <a:latin typeface="Times New Roman"/>
                <a:cs typeface="Times New Roman"/>
              </a:rPr>
              <a:t>integration,</a:t>
            </a:r>
            <a:r>
              <a:rPr sz="3200" spc="275" dirty="0">
                <a:latin typeface="Times New Roman"/>
                <a:cs typeface="Times New Roman"/>
              </a:rPr>
              <a:t> </a:t>
            </a:r>
            <a:r>
              <a:rPr sz="3200" dirty="0">
                <a:latin typeface="Times New Roman"/>
                <a:cs typeface="Times New Roman"/>
              </a:rPr>
              <a:t>enabling</a:t>
            </a:r>
            <a:r>
              <a:rPr sz="3200" spc="245" dirty="0">
                <a:latin typeface="Times New Roman"/>
                <a:cs typeface="Times New Roman"/>
              </a:rPr>
              <a:t> </a:t>
            </a:r>
            <a:r>
              <a:rPr sz="3200" spc="-10" dirty="0">
                <a:latin typeface="Times New Roman"/>
                <a:cs typeface="Times New Roman"/>
              </a:rPr>
              <a:t>users 	</a:t>
            </a:r>
            <a:r>
              <a:rPr sz="3200" dirty="0">
                <a:latin typeface="Times New Roman"/>
                <a:cs typeface="Times New Roman"/>
              </a:rPr>
              <a:t>to</a:t>
            </a:r>
            <a:r>
              <a:rPr sz="3200" spc="-10" dirty="0">
                <a:latin typeface="Times New Roman"/>
                <a:cs typeface="Times New Roman"/>
              </a:rPr>
              <a:t> </a:t>
            </a:r>
            <a:r>
              <a:rPr sz="3200" dirty="0">
                <a:latin typeface="Times New Roman"/>
                <a:cs typeface="Times New Roman"/>
              </a:rPr>
              <a:t>track</a:t>
            </a:r>
            <a:r>
              <a:rPr sz="3200" spc="-10" dirty="0">
                <a:latin typeface="Times New Roman"/>
                <a:cs typeface="Times New Roman"/>
              </a:rPr>
              <a:t> inventory.</a:t>
            </a:r>
            <a:endParaRPr sz="3200" dirty="0">
              <a:latin typeface="Times New Roman"/>
              <a:cs typeface="Times New Roman"/>
            </a:endParaRPr>
          </a:p>
          <a:p>
            <a:pPr marL="515620" marR="10160" indent="-252095" algn="just">
              <a:lnSpc>
                <a:spcPct val="109400"/>
              </a:lnSpc>
              <a:buFont typeface="Arial MT"/>
              <a:buChar char="•"/>
              <a:tabLst>
                <a:tab pos="516890" algn="l"/>
              </a:tabLst>
            </a:pPr>
            <a:r>
              <a:rPr sz="3200" b="1" spc="-10" dirty="0">
                <a:latin typeface="Times New Roman"/>
                <a:cs typeface="Times New Roman"/>
              </a:rPr>
              <a:t>LLM-</a:t>
            </a:r>
            <a:r>
              <a:rPr sz="3200" b="1" dirty="0">
                <a:latin typeface="Times New Roman"/>
                <a:cs typeface="Times New Roman"/>
              </a:rPr>
              <a:t>Powered</a:t>
            </a:r>
            <a:r>
              <a:rPr sz="3200" b="1" spc="55" dirty="0">
                <a:latin typeface="Times New Roman"/>
                <a:cs typeface="Times New Roman"/>
              </a:rPr>
              <a:t> </a:t>
            </a:r>
            <a:r>
              <a:rPr sz="3200" b="1" dirty="0">
                <a:latin typeface="Times New Roman"/>
                <a:cs typeface="Times New Roman"/>
              </a:rPr>
              <a:t>Recipe</a:t>
            </a:r>
            <a:r>
              <a:rPr sz="3200" b="1" spc="65" dirty="0">
                <a:latin typeface="Times New Roman"/>
                <a:cs typeface="Times New Roman"/>
              </a:rPr>
              <a:t> </a:t>
            </a:r>
            <a:r>
              <a:rPr sz="3200" b="1" dirty="0">
                <a:latin typeface="Times New Roman"/>
                <a:cs typeface="Times New Roman"/>
              </a:rPr>
              <a:t>Generation</a:t>
            </a:r>
            <a:r>
              <a:rPr sz="3200" spc="40" dirty="0">
                <a:latin typeface="Times New Roman"/>
                <a:cs typeface="Times New Roman"/>
              </a:rPr>
              <a:t> </a:t>
            </a:r>
            <a:r>
              <a:rPr sz="3200" dirty="0">
                <a:latin typeface="Times New Roman"/>
                <a:cs typeface="Times New Roman"/>
              </a:rPr>
              <a:t>–</a:t>
            </a:r>
            <a:r>
              <a:rPr sz="3200" spc="55" dirty="0">
                <a:latin typeface="Times New Roman"/>
                <a:cs typeface="Times New Roman"/>
              </a:rPr>
              <a:t> </a:t>
            </a:r>
            <a:r>
              <a:rPr sz="3200" spc="-10" dirty="0">
                <a:latin typeface="Times New Roman"/>
                <a:cs typeface="Times New Roman"/>
              </a:rPr>
              <a:t>LLM-</a:t>
            </a:r>
            <a:r>
              <a:rPr sz="3200" dirty="0">
                <a:latin typeface="Times New Roman"/>
                <a:cs typeface="Times New Roman"/>
              </a:rPr>
              <a:t>generated</a:t>
            </a:r>
            <a:r>
              <a:rPr sz="3200" spc="50" dirty="0">
                <a:latin typeface="Times New Roman"/>
                <a:cs typeface="Times New Roman"/>
              </a:rPr>
              <a:t> </a:t>
            </a:r>
            <a:r>
              <a:rPr sz="3200" dirty="0">
                <a:latin typeface="Times New Roman"/>
                <a:cs typeface="Times New Roman"/>
              </a:rPr>
              <a:t>personalized</a:t>
            </a:r>
            <a:r>
              <a:rPr sz="3200" spc="65" dirty="0">
                <a:latin typeface="Times New Roman"/>
                <a:cs typeface="Times New Roman"/>
              </a:rPr>
              <a:t> </a:t>
            </a:r>
            <a:r>
              <a:rPr sz="3200" dirty="0">
                <a:latin typeface="Times New Roman"/>
                <a:cs typeface="Times New Roman"/>
              </a:rPr>
              <a:t>recipes</a:t>
            </a:r>
            <a:r>
              <a:rPr sz="3200" spc="60" dirty="0">
                <a:latin typeface="Times New Roman"/>
                <a:cs typeface="Times New Roman"/>
              </a:rPr>
              <a:t> </a:t>
            </a:r>
            <a:r>
              <a:rPr sz="3200" dirty="0">
                <a:latin typeface="Times New Roman"/>
                <a:cs typeface="Times New Roman"/>
              </a:rPr>
              <a:t>by</a:t>
            </a:r>
            <a:r>
              <a:rPr sz="3200" spc="55" dirty="0">
                <a:latin typeface="Times New Roman"/>
                <a:cs typeface="Times New Roman"/>
              </a:rPr>
              <a:t> </a:t>
            </a:r>
            <a:r>
              <a:rPr sz="3200" dirty="0">
                <a:latin typeface="Times New Roman"/>
                <a:cs typeface="Times New Roman"/>
              </a:rPr>
              <a:t>analyzing</a:t>
            </a:r>
            <a:r>
              <a:rPr sz="3200" spc="60" dirty="0">
                <a:latin typeface="Times New Roman"/>
                <a:cs typeface="Times New Roman"/>
              </a:rPr>
              <a:t> </a:t>
            </a:r>
            <a:r>
              <a:rPr sz="3200" spc="-10" dirty="0">
                <a:latin typeface="Times New Roman"/>
                <a:cs typeface="Times New Roman"/>
              </a:rPr>
              <a:t>available 	</a:t>
            </a:r>
            <a:r>
              <a:rPr sz="3200" dirty="0">
                <a:latin typeface="Times New Roman"/>
                <a:cs typeface="Times New Roman"/>
              </a:rPr>
              <a:t>ingredients,</a:t>
            </a:r>
            <a:r>
              <a:rPr sz="3200" spc="-40" dirty="0">
                <a:latin typeface="Times New Roman"/>
                <a:cs typeface="Times New Roman"/>
              </a:rPr>
              <a:t> </a:t>
            </a:r>
            <a:r>
              <a:rPr sz="3200" dirty="0">
                <a:latin typeface="Times New Roman"/>
                <a:cs typeface="Times New Roman"/>
              </a:rPr>
              <a:t>prioritizing</a:t>
            </a:r>
            <a:r>
              <a:rPr sz="3200" spc="-40" dirty="0">
                <a:latin typeface="Times New Roman"/>
                <a:cs typeface="Times New Roman"/>
              </a:rPr>
              <a:t> </a:t>
            </a:r>
            <a:r>
              <a:rPr sz="3200" dirty="0">
                <a:latin typeface="Times New Roman"/>
                <a:cs typeface="Times New Roman"/>
              </a:rPr>
              <a:t>expiring</a:t>
            </a:r>
            <a:r>
              <a:rPr sz="3200" spc="-25" dirty="0">
                <a:latin typeface="Times New Roman"/>
                <a:cs typeface="Times New Roman"/>
              </a:rPr>
              <a:t> </a:t>
            </a:r>
            <a:r>
              <a:rPr sz="3200" dirty="0">
                <a:latin typeface="Times New Roman"/>
                <a:cs typeface="Times New Roman"/>
              </a:rPr>
              <a:t>items,</a:t>
            </a:r>
            <a:r>
              <a:rPr sz="3200" spc="-15" dirty="0">
                <a:latin typeface="Times New Roman"/>
                <a:cs typeface="Times New Roman"/>
              </a:rPr>
              <a:t> </a:t>
            </a:r>
            <a:r>
              <a:rPr sz="3200" dirty="0">
                <a:latin typeface="Times New Roman"/>
                <a:cs typeface="Times New Roman"/>
              </a:rPr>
              <a:t>nutrition,</a:t>
            </a:r>
            <a:r>
              <a:rPr sz="3200" spc="-45" dirty="0">
                <a:latin typeface="Times New Roman"/>
                <a:cs typeface="Times New Roman"/>
              </a:rPr>
              <a:t> </a:t>
            </a:r>
            <a:r>
              <a:rPr sz="3200" dirty="0">
                <a:latin typeface="Times New Roman"/>
                <a:cs typeface="Times New Roman"/>
              </a:rPr>
              <a:t>and</a:t>
            </a:r>
            <a:r>
              <a:rPr sz="3200" spc="-25" dirty="0">
                <a:latin typeface="Times New Roman"/>
                <a:cs typeface="Times New Roman"/>
              </a:rPr>
              <a:t> </a:t>
            </a:r>
            <a:r>
              <a:rPr sz="3200" dirty="0">
                <a:latin typeface="Times New Roman"/>
                <a:cs typeface="Times New Roman"/>
              </a:rPr>
              <a:t>cooking</a:t>
            </a:r>
            <a:r>
              <a:rPr sz="3200" spc="-40" dirty="0">
                <a:latin typeface="Times New Roman"/>
                <a:cs typeface="Times New Roman"/>
              </a:rPr>
              <a:t> </a:t>
            </a:r>
            <a:r>
              <a:rPr sz="3200" spc="-10" dirty="0">
                <a:latin typeface="Times New Roman"/>
                <a:cs typeface="Times New Roman"/>
              </a:rPr>
              <a:t>difficulty.</a:t>
            </a:r>
            <a:endParaRPr sz="3200" dirty="0">
              <a:latin typeface="Times New Roman"/>
              <a:cs typeface="Times New Roman"/>
            </a:endParaRPr>
          </a:p>
        </p:txBody>
      </p:sp>
      <p:pic>
        <p:nvPicPr>
          <p:cNvPr id="3" name="object 3"/>
          <p:cNvPicPr/>
          <p:nvPr/>
        </p:nvPicPr>
        <p:blipFill>
          <a:blip r:embed="rId2" cstate="print"/>
          <a:stretch>
            <a:fillRect/>
          </a:stretch>
        </p:blipFill>
        <p:spPr>
          <a:xfrm>
            <a:off x="283463" y="9642347"/>
            <a:ext cx="1885188" cy="452628"/>
          </a:xfrm>
          <a:prstGeom prst="rect">
            <a:avLst/>
          </a:prstGeom>
        </p:spPr>
      </p:pic>
      <p:sp>
        <p:nvSpPr>
          <p:cNvPr id="5" name="object 5"/>
          <p:cNvSpPr txBox="1"/>
          <p:nvPr/>
        </p:nvSpPr>
        <p:spPr>
          <a:xfrm>
            <a:off x="17915001" y="9822205"/>
            <a:ext cx="315595" cy="310515"/>
          </a:xfrm>
          <a:prstGeom prst="rect">
            <a:avLst/>
          </a:prstGeom>
        </p:spPr>
        <p:txBody>
          <a:bodyPr vert="horz" wrap="square" lIns="0" tIns="0" rIns="0" bIns="0" rtlCol="0">
            <a:spAutoFit/>
          </a:bodyPr>
          <a:lstStyle/>
          <a:p>
            <a:pPr marL="12700">
              <a:lnSpc>
                <a:spcPts val="2235"/>
              </a:lnSpc>
            </a:pPr>
            <a:fld id="{81D60167-4931-47E6-BA6A-407CBD079E47}" type="slidenum">
              <a:rPr sz="2250" spc="-25" dirty="0">
                <a:latin typeface="Calibri"/>
                <a:cs typeface="Calibri"/>
                <a:hlinkClick r:id="rId3"/>
              </a:rPr>
              <a:t>6</a:t>
            </a:fld>
            <a:endParaRPr sz="2250">
              <a:latin typeface="Calibri"/>
              <a:cs typeface="Calibri"/>
            </a:endParaRPr>
          </a:p>
        </p:txBody>
      </p:sp>
      <p:sp>
        <p:nvSpPr>
          <p:cNvPr id="6" name="object 2">
            <a:extLst>
              <a:ext uri="{FF2B5EF4-FFF2-40B4-BE49-F238E27FC236}">
                <a16:creationId xmlns:a16="http://schemas.microsoft.com/office/drawing/2014/main" id="{5E8C84CF-7CEB-9A1B-5AE8-73150C041718}"/>
              </a:ext>
            </a:extLst>
          </p:cNvPr>
          <p:cNvSpPr txBox="1">
            <a:spLocks/>
          </p:cNvSpPr>
          <p:nvPr/>
        </p:nvSpPr>
        <p:spPr>
          <a:xfrm>
            <a:off x="649443" y="347859"/>
            <a:ext cx="16989115" cy="1328166"/>
          </a:xfrm>
          <a:prstGeom prst="rect">
            <a:avLst/>
          </a:prstGeom>
        </p:spPr>
        <p:txBody>
          <a:bodyPr vert="horz" wrap="square" lIns="0" tIns="469011" rIns="0" bIns="0" rtlCol="0">
            <a:spAutoFit/>
          </a:bodyPr>
          <a:lstStyle>
            <a:lvl1pPr>
              <a:defRPr sz="5550" b="0" i="0">
                <a:solidFill>
                  <a:srgbClr val="3156B8"/>
                </a:solidFill>
                <a:latin typeface="Times New Roman"/>
                <a:ea typeface="+mj-ea"/>
                <a:cs typeface="Times New Roman"/>
              </a:defRPr>
            </a:lvl1pPr>
          </a:lstStyle>
          <a:p>
            <a:pPr marL="290830">
              <a:spcBef>
                <a:spcPts val="105"/>
              </a:spcBef>
            </a:pPr>
            <a:r>
              <a:rPr lang="en-US" spc="-10" dirty="0"/>
              <a:t>Objective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093F6-C0BD-00D9-AC41-1B27F32432C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3C9FC9E-B3CB-5C07-8787-FFACA5B211BD}"/>
              </a:ext>
            </a:extLst>
          </p:cNvPr>
          <p:cNvSpPr txBox="1"/>
          <p:nvPr/>
        </p:nvSpPr>
        <p:spPr>
          <a:xfrm>
            <a:off x="1045424" y="1892343"/>
            <a:ext cx="16197152" cy="6693242"/>
          </a:xfrm>
          <a:prstGeom prst="rect">
            <a:avLst/>
          </a:prstGeom>
        </p:spPr>
        <p:txBody>
          <a:bodyPr vert="horz" wrap="square" lIns="0" tIns="58419" rIns="0" bIns="0" rtlCol="0" anchor="t">
            <a:spAutoFit/>
          </a:bodyPr>
          <a:lstStyle/>
          <a:p>
            <a:pPr marL="231775" marR="5080" indent="-219710" algn="just">
              <a:lnSpc>
                <a:spcPct val="93800"/>
              </a:lnSpc>
              <a:spcBef>
                <a:spcPts val="345"/>
              </a:spcBef>
              <a:buFont typeface="Arial MT"/>
              <a:buChar char="•"/>
              <a:tabLst>
                <a:tab pos="231775" algn="l"/>
              </a:tabLst>
            </a:pPr>
            <a:r>
              <a:rPr lang="en-US" sz="3200" dirty="0">
                <a:solidFill>
                  <a:srgbClr val="15203E"/>
                </a:solidFill>
                <a:latin typeface="Times New Roman"/>
                <a:cs typeface="Times New Roman"/>
              </a:rPr>
              <a:t>Food spoilage and wastage continue to be significant global challenges, largely driven by inefficient storage monitoring, lack of real-time inventory tracking, and the absence of intelligent decision-support systems in household and commercial refrigeration units. Existing IoT-based solutions often provide only rudimentary sensor data without intelligent classification, while machine learning-based models struggle with real-time integration, personalization, or adaptability to resource-constrained environments. </a:t>
            </a:r>
            <a:endParaRPr lang="en-US" sz="3200" dirty="0"/>
          </a:p>
          <a:p>
            <a:pPr marL="231775" marR="5080" indent="-219710" algn="just">
              <a:lnSpc>
                <a:spcPct val="93800"/>
              </a:lnSpc>
              <a:spcBef>
                <a:spcPts val="345"/>
              </a:spcBef>
              <a:buFont typeface="Arial MT"/>
              <a:buChar char="•"/>
              <a:tabLst>
                <a:tab pos="231775" algn="l"/>
              </a:tabLst>
            </a:pPr>
            <a:endParaRPr lang="en-US" sz="3200" dirty="0">
              <a:solidFill>
                <a:srgbClr val="15203E"/>
              </a:solidFill>
              <a:latin typeface="Times New Roman"/>
              <a:cs typeface="Times New Roman"/>
            </a:endParaRPr>
          </a:p>
          <a:p>
            <a:pPr marL="231775" marR="5080" indent="-219710" algn="just">
              <a:lnSpc>
                <a:spcPct val="93800"/>
              </a:lnSpc>
              <a:spcBef>
                <a:spcPts val="345"/>
              </a:spcBef>
              <a:buFont typeface="Arial MT"/>
              <a:buChar char="•"/>
              <a:tabLst>
                <a:tab pos="231775" algn="l"/>
              </a:tabLst>
            </a:pPr>
            <a:r>
              <a:rPr lang="en-US" sz="3200" dirty="0">
                <a:solidFill>
                  <a:srgbClr val="15203E"/>
                </a:solidFill>
                <a:latin typeface="Times New Roman"/>
                <a:cs typeface="Times New Roman"/>
              </a:rPr>
              <a:t>To address these limitations, this work proposes an integrated IoT and machine learning-based smart food monitoring system that can:</a:t>
            </a:r>
            <a:endParaRPr lang="en-US" sz="3200" dirty="0"/>
          </a:p>
          <a:p>
            <a:pPr marL="231775" marR="5080" indent="-219710" algn="just">
              <a:lnSpc>
                <a:spcPct val="93800"/>
              </a:lnSpc>
              <a:spcBef>
                <a:spcPts val="345"/>
              </a:spcBef>
              <a:buFont typeface="Arial MT"/>
              <a:buChar char="•"/>
              <a:tabLst>
                <a:tab pos="231775" algn="l"/>
              </a:tabLst>
            </a:pPr>
            <a:r>
              <a:rPr lang="en-US" sz="3200" dirty="0">
                <a:solidFill>
                  <a:srgbClr val="15203E"/>
                </a:solidFill>
                <a:latin typeface="Times New Roman"/>
                <a:cs typeface="Times New Roman"/>
              </a:rPr>
              <a:t>Classify food items and detect spoilage using lightweight CNNs (MobileNetV2) and SVM classifiers. Monitor environmental parameters such as temperature and humidity using DHT22 sensor.</a:t>
            </a:r>
          </a:p>
          <a:p>
            <a:pPr marL="231775" marR="5080" indent="-219710" algn="just">
              <a:lnSpc>
                <a:spcPct val="93800"/>
              </a:lnSpc>
              <a:spcBef>
                <a:spcPts val="345"/>
              </a:spcBef>
              <a:buFont typeface="Arial MT"/>
              <a:buChar char="•"/>
              <a:tabLst>
                <a:tab pos="231775" algn="l"/>
              </a:tabLst>
            </a:pPr>
            <a:r>
              <a:rPr lang="en-US" sz="3200" dirty="0">
                <a:solidFill>
                  <a:srgbClr val="15203E"/>
                </a:solidFill>
                <a:latin typeface="Times New Roman"/>
                <a:cs typeface="Times New Roman"/>
              </a:rPr>
              <a:t>Track inventory using RFID modules in real time. Predict food expiration using Random Forest. Suggest context-aware recipes through an LLM-powered module to reduce food wastage.</a:t>
            </a:r>
          </a:p>
        </p:txBody>
      </p:sp>
      <p:pic>
        <p:nvPicPr>
          <p:cNvPr id="3" name="object 3">
            <a:extLst>
              <a:ext uri="{FF2B5EF4-FFF2-40B4-BE49-F238E27FC236}">
                <a16:creationId xmlns:a16="http://schemas.microsoft.com/office/drawing/2014/main" id="{8EFA3B56-19FB-8892-21F7-81B864AA651E}"/>
              </a:ext>
            </a:extLst>
          </p:cNvPr>
          <p:cNvPicPr/>
          <p:nvPr/>
        </p:nvPicPr>
        <p:blipFill>
          <a:blip r:embed="rId2" cstate="print"/>
          <a:stretch>
            <a:fillRect/>
          </a:stretch>
        </p:blipFill>
        <p:spPr>
          <a:xfrm>
            <a:off x="283463" y="9642347"/>
            <a:ext cx="1885188" cy="452628"/>
          </a:xfrm>
          <a:prstGeom prst="rect">
            <a:avLst/>
          </a:prstGeom>
        </p:spPr>
      </p:pic>
      <p:sp>
        <p:nvSpPr>
          <p:cNvPr id="5" name="object 5">
            <a:extLst>
              <a:ext uri="{FF2B5EF4-FFF2-40B4-BE49-F238E27FC236}">
                <a16:creationId xmlns:a16="http://schemas.microsoft.com/office/drawing/2014/main" id="{E9F0D3CA-3A7C-642C-7D5E-1398D2C7BE46}"/>
              </a:ext>
            </a:extLst>
          </p:cNvPr>
          <p:cNvSpPr txBox="1"/>
          <p:nvPr/>
        </p:nvSpPr>
        <p:spPr>
          <a:xfrm>
            <a:off x="17915001" y="9822205"/>
            <a:ext cx="315595" cy="310515"/>
          </a:xfrm>
          <a:prstGeom prst="rect">
            <a:avLst/>
          </a:prstGeom>
        </p:spPr>
        <p:txBody>
          <a:bodyPr vert="horz" wrap="square" lIns="0" tIns="0" rIns="0" bIns="0" rtlCol="0">
            <a:spAutoFit/>
          </a:bodyPr>
          <a:lstStyle/>
          <a:p>
            <a:pPr marL="12700">
              <a:lnSpc>
                <a:spcPts val="2235"/>
              </a:lnSpc>
            </a:pPr>
            <a:fld id="{81D60167-4931-47E6-BA6A-407CBD079E47}" type="slidenum">
              <a:rPr sz="2250" spc="-25" dirty="0">
                <a:latin typeface="Calibri"/>
                <a:cs typeface="Calibri"/>
                <a:hlinkClick r:id="rId3"/>
              </a:rPr>
              <a:t>7</a:t>
            </a:fld>
            <a:endParaRPr sz="2250">
              <a:latin typeface="Calibri"/>
              <a:cs typeface="Calibri"/>
            </a:endParaRPr>
          </a:p>
        </p:txBody>
      </p:sp>
      <p:sp>
        <p:nvSpPr>
          <p:cNvPr id="6" name="object 2">
            <a:extLst>
              <a:ext uri="{FF2B5EF4-FFF2-40B4-BE49-F238E27FC236}">
                <a16:creationId xmlns:a16="http://schemas.microsoft.com/office/drawing/2014/main" id="{E462C2C2-9C9A-0E28-F745-84759513E1AA}"/>
              </a:ext>
            </a:extLst>
          </p:cNvPr>
          <p:cNvSpPr txBox="1">
            <a:spLocks/>
          </p:cNvSpPr>
          <p:nvPr/>
        </p:nvSpPr>
        <p:spPr>
          <a:xfrm>
            <a:off x="649443" y="347859"/>
            <a:ext cx="16989115" cy="1328166"/>
          </a:xfrm>
          <a:prstGeom prst="rect">
            <a:avLst/>
          </a:prstGeom>
        </p:spPr>
        <p:txBody>
          <a:bodyPr vert="horz" wrap="square" lIns="0" tIns="469011" rIns="0" bIns="0" rtlCol="0">
            <a:spAutoFit/>
          </a:bodyPr>
          <a:lstStyle>
            <a:lvl1pPr>
              <a:defRPr sz="5550" b="0" i="0">
                <a:solidFill>
                  <a:srgbClr val="3156B8"/>
                </a:solidFill>
                <a:latin typeface="Times New Roman"/>
                <a:ea typeface="+mj-ea"/>
                <a:cs typeface="Times New Roman"/>
              </a:defRPr>
            </a:lvl1pPr>
          </a:lstStyle>
          <a:p>
            <a:pPr marL="290830">
              <a:spcBef>
                <a:spcPts val="105"/>
              </a:spcBef>
            </a:pPr>
            <a:r>
              <a:rPr lang="en-US" spc="-10" dirty="0"/>
              <a:t>Problem Statement</a:t>
            </a:r>
          </a:p>
        </p:txBody>
      </p:sp>
    </p:spTree>
    <p:extLst>
      <p:ext uri="{BB962C8B-B14F-4D97-AF65-F5344CB8AC3E}">
        <p14:creationId xmlns:p14="http://schemas.microsoft.com/office/powerpoint/2010/main" val="969200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6F355-A147-303B-25D9-7C17BBE041A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8BDFA63-B315-A151-C2EC-4D66389E7295}"/>
              </a:ext>
            </a:extLst>
          </p:cNvPr>
          <p:cNvSpPr txBox="1"/>
          <p:nvPr/>
        </p:nvSpPr>
        <p:spPr>
          <a:xfrm>
            <a:off x="1202225" y="1606629"/>
            <a:ext cx="15883550" cy="7214795"/>
          </a:xfrm>
          <a:prstGeom prst="rect">
            <a:avLst/>
          </a:prstGeom>
        </p:spPr>
        <p:txBody>
          <a:bodyPr vert="horz" wrap="square" lIns="0" tIns="58419" rIns="0" bIns="0" rtlCol="0" anchor="t">
            <a:spAutoFit/>
          </a:bodyPr>
          <a:lstStyle/>
          <a:p>
            <a:pPr algn="just">
              <a:tabLst>
                <a:tab pos="499745" algn="l"/>
              </a:tabLst>
            </a:pPr>
            <a:r>
              <a:rPr lang="en-US" sz="3100" b="1" spc="-20" dirty="0">
                <a:latin typeface="Times New Roman" panose="02020603050405020304" pitchFamily="18" charset="0"/>
                <a:cs typeface="Times New Roman" panose="02020603050405020304" pitchFamily="18" charset="0"/>
              </a:rPr>
              <a:t>Random Forest Model:</a:t>
            </a:r>
          </a:p>
          <a:p>
            <a:pPr algn="just">
              <a:tabLst>
                <a:tab pos="499745" algn="l"/>
              </a:tabLst>
            </a:pPr>
            <a:r>
              <a:rPr lang="en-US" sz="3100" b="1" spc="-20" dirty="0">
                <a:latin typeface="Times New Roman" panose="02020603050405020304" pitchFamily="18" charset="0"/>
                <a:cs typeface="Times New Roman" panose="02020603050405020304" pitchFamily="18" charset="0"/>
              </a:rPr>
              <a:t>Dataset Preparation</a:t>
            </a:r>
            <a:r>
              <a:rPr lang="en-US" sz="3100" spc="-20" dirty="0">
                <a:latin typeface="Times New Roman" panose="02020603050405020304" pitchFamily="18" charset="0"/>
                <a:cs typeface="Times New Roman" panose="02020603050405020304" pitchFamily="18" charset="0"/>
              </a:rPr>
              <a:t>: The dataset consists of temperature and humidity values recorded from the DHT22 sensor, along with a corresponding label Condition indicating whether the environment is suitable (0) or unsuitable (1) for food storage.</a:t>
            </a:r>
            <a:endParaRPr lang="en-US" sz="3100" dirty="0">
              <a:latin typeface="Times New Roman" panose="02020603050405020304" pitchFamily="18" charset="0"/>
              <a:cs typeface="Times New Roman" panose="02020603050405020304" pitchFamily="18" charset="0"/>
            </a:endParaRPr>
          </a:p>
          <a:p>
            <a:pPr algn="just">
              <a:tabLst>
                <a:tab pos="499745" algn="l"/>
              </a:tabLst>
            </a:pPr>
            <a:endParaRPr lang="en-US" sz="3100" dirty="0">
              <a:latin typeface="Times New Roman" panose="02020603050405020304" pitchFamily="18" charset="0"/>
              <a:cs typeface="Times New Roman" panose="02020603050405020304" pitchFamily="18" charset="0"/>
            </a:endParaRPr>
          </a:p>
          <a:p>
            <a:pPr algn="just">
              <a:tabLst>
                <a:tab pos="499745" algn="l"/>
              </a:tabLst>
            </a:pPr>
            <a:r>
              <a:rPr lang="en-US" sz="3100" b="1" spc="-20" dirty="0">
                <a:latin typeface="Times New Roman" panose="02020603050405020304" pitchFamily="18" charset="0"/>
                <a:cs typeface="Times New Roman" panose="02020603050405020304" pitchFamily="18" charset="0"/>
              </a:rPr>
              <a:t>Feature and Label Extraction</a:t>
            </a:r>
            <a:r>
              <a:rPr lang="en-US" sz="3100" spc="-20" dirty="0">
                <a:latin typeface="Times New Roman" panose="02020603050405020304" pitchFamily="18" charset="0"/>
                <a:cs typeface="Times New Roman" panose="02020603050405020304" pitchFamily="18" charset="0"/>
              </a:rPr>
              <a:t>: The two environmental features — Temperature (°C) and Humidity (%) — are extracted as inputs (X), while the Condition column is used as the target output (y).</a:t>
            </a:r>
            <a:endParaRPr lang="en-US" sz="3100" dirty="0">
              <a:latin typeface="Times New Roman" panose="02020603050405020304" pitchFamily="18" charset="0"/>
              <a:cs typeface="Times New Roman" panose="02020603050405020304" pitchFamily="18" charset="0"/>
            </a:endParaRPr>
          </a:p>
          <a:p>
            <a:pPr algn="just">
              <a:tabLst>
                <a:tab pos="499745" algn="l"/>
              </a:tabLst>
            </a:pPr>
            <a:endParaRPr lang="en-US" sz="3100" dirty="0">
              <a:latin typeface="Times New Roman" panose="02020603050405020304" pitchFamily="18" charset="0"/>
              <a:cs typeface="Times New Roman" panose="02020603050405020304" pitchFamily="18" charset="0"/>
            </a:endParaRPr>
          </a:p>
          <a:p>
            <a:pPr algn="just">
              <a:tabLst>
                <a:tab pos="499745" algn="l"/>
              </a:tabLst>
            </a:pPr>
            <a:endParaRPr lang="en-US" sz="3100" dirty="0">
              <a:latin typeface="Times New Roman" panose="02020603050405020304" pitchFamily="18" charset="0"/>
              <a:cs typeface="Times New Roman" panose="02020603050405020304" pitchFamily="18" charset="0"/>
            </a:endParaRPr>
          </a:p>
          <a:p>
            <a:pPr algn="just">
              <a:tabLst>
                <a:tab pos="499745" algn="l"/>
              </a:tabLst>
            </a:pPr>
            <a:r>
              <a:rPr lang="en-US" sz="3100" b="1" spc="-20" dirty="0">
                <a:latin typeface="Times New Roman" panose="02020603050405020304" pitchFamily="18" charset="0"/>
                <a:cs typeface="Times New Roman" panose="02020603050405020304" pitchFamily="18" charset="0"/>
              </a:rPr>
              <a:t>Model Selection and Training</a:t>
            </a:r>
            <a:r>
              <a:rPr lang="en-US" sz="3100" spc="-20" dirty="0">
                <a:latin typeface="Times New Roman" panose="02020603050405020304" pitchFamily="18" charset="0"/>
                <a:cs typeface="Times New Roman" panose="02020603050405020304" pitchFamily="18" charset="0"/>
              </a:rPr>
              <a:t>: A Random Forest Classifier was chosen for its robustness and ability to handle non-linear relationships. The model was trained with 100 decision trees (</a:t>
            </a:r>
            <a:r>
              <a:rPr lang="en-US" sz="3100" spc="-20" dirty="0" err="1">
                <a:latin typeface="Times New Roman" panose="02020603050405020304" pitchFamily="18" charset="0"/>
                <a:cs typeface="Times New Roman" panose="02020603050405020304" pitchFamily="18" charset="0"/>
              </a:rPr>
              <a:t>n_estimators</a:t>
            </a:r>
            <a:r>
              <a:rPr lang="en-US" sz="3100" spc="-20" dirty="0">
                <a:latin typeface="Times New Roman" panose="02020603050405020304" pitchFamily="18" charset="0"/>
                <a:cs typeface="Times New Roman" panose="02020603050405020304" pitchFamily="18" charset="0"/>
              </a:rPr>
              <a:t>=100).</a:t>
            </a:r>
          </a:p>
          <a:p>
            <a:pPr algn="just">
              <a:tabLst>
                <a:tab pos="499745" algn="l"/>
              </a:tabLst>
            </a:pPr>
            <a:endParaRPr lang="en-US" sz="3100" spc="-20" dirty="0">
              <a:latin typeface="Times New Roman" panose="02020603050405020304" pitchFamily="18" charset="0"/>
              <a:cs typeface="Times New Roman" panose="02020603050405020304" pitchFamily="18" charset="0"/>
            </a:endParaRPr>
          </a:p>
          <a:p>
            <a:pPr algn="just">
              <a:tabLst>
                <a:tab pos="499745" algn="l"/>
              </a:tabLst>
            </a:pPr>
            <a:r>
              <a:rPr lang="en-US" sz="3100" b="1" spc="-20" dirty="0">
                <a:latin typeface="Times New Roman" panose="02020603050405020304" pitchFamily="18" charset="0"/>
                <a:cs typeface="Times New Roman" panose="02020603050405020304" pitchFamily="18" charset="0"/>
              </a:rPr>
              <a:t>Model Deployment</a:t>
            </a:r>
            <a:r>
              <a:rPr lang="en-US" sz="3100" spc="-20" dirty="0">
                <a:latin typeface="Times New Roman" panose="02020603050405020304" pitchFamily="18" charset="0"/>
                <a:cs typeface="Times New Roman" panose="02020603050405020304" pitchFamily="18" charset="0"/>
              </a:rPr>
              <a:t>: After training, the model is saved using </a:t>
            </a:r>
            <a:r>
              <a:rPr lang="en-US" sz="3100" spc="-20" dirty="0" err="1">
                <a:latin typeface="Times New Roman" panose="02020603050405020304" pitchFamily="18" charset="0"/>
                <a:cs typeface="Times New Roman" panose="02020603050405020304" pitchFamily="18" charset="0"/>
              </a:rPr>
              <a:t>joblib</a:t>
            </a:r>
            <a:r>
              <a:rPr lang="en-US" sz="3100" spc="-20" dirty="0">
                <a:latin typeface="Times New Roman" panose="02020603050405020304" pitchFamily="18" charset="0"/>
                <a:cs typeface="Times New Roman" panose="02020603050405020304" pitchFamily="18" charset="0"/>
              </a:rPr>
              <a:t> as </a:t>
            </a:r>
            <a:r>
              <a:rPr lang="en-US" sz="3100" i="1" spc="-20" dirty="0" err="1">
                <a:latin typeface="Times New Roman" panose="02020603050405020304" pitchFamily="18" charset="0"/>
                <a:cs typeface="Times New Roman" panose="02020603050405020304" pitchFamily="18" charset="0"/>
              </a:rPr>
              <a:t>try_condition_model.pkl</a:t>
            </a:r>
            <a:r>
              <a:rPr lang="en-US" sz="3100" spc="-20" dirty="0">
                <a:latin typeface="Times New Roman" panose="02020603050405020304" pitchFamily="18" charset="0"/>
                <a:cs typeface="Times New Roman" panose="02020603050405020304" pitchFamily="18" charset="0"/>
              </a:rPr>
              <a:t>, allowing for seamless deployment into the IoT system for real-time condition prediction based on sensor inputs.</a:t>
            </a:r>
            <a:endParaRPr lang="en-US" sz="3100" dirty="0">
              <a:latin typeface="Times New Roman" panose="02020603050405020304" pitchFamily="18" charset="0"/>
              <a:cs typeface="Times New Roman" panose="02020603050405020304" pitchFamily="18" charset="0"/>
            </a:endParaRPr>
          </a:p>
        </p:txBody>
      </p:sp>
      <p:pic>
        <p:nvPicPr>
          <p:cNvPr id="3" name="object 3">
            <a:extLst>
              <a:ext uri="{FF2B5EF4-FFF2-40B4-BE49-F238E27FC236}">
                <a16:creationId xmlns:a16="http://schemas.microsoft.com/office/drawing/2014/main" id="{3D47F23A-C3B3-B122-BBDF-2009DB9EA729}"/>
              </a:ext>
            </a:extLst>
          </p:cNvPr>
          <p:cNvPicPr/>
          <p:nvPr/>
        </p:nvPicPr>
        <p:blipFill>
          <a:blip r:embed="rId2" cstate="print"/>
          <a:stretch>
            <a:fillRect/>
          </a:stretch>
        </p:blipFill>
        <p:spPr>
          <a:xfrm>
            <a:off x="283463" y="9642347"/>
            <a:ext cx="1885188" cy="452628"/>
          </a:xfrm>
          <a:prstGeom prst="rect">
            <a:avLst/>
          </a:prstGeom>
        </p:spPr>
      </p:pic>
      <p:sp>
        <p:nvSpPr>
          <p:cNvPr id="5" name="object 5">
            <a:extLst>
              <a:ext uri="{FF2B5EF4-FFF2-40B4-BE49-F238E27FC236}">
                <a16:creationId xmlns:a16="http://schemas.microsoft.com/office/drawing/2014/main" id="{A51D4246-183B-FCE9-56EA-0EF7F6070535}"/>
              </a:ext>
            </a:extLst>
          </p:cNvPr>
          <p:cNvSpPr txBox="1"/>
          <p:nvPr/>
        </p:nvSpPr>
        <p:spPr>
          <a:xfrm>
            <a:off x="17774324" y="9716698"/>
            <a:ext cx="315595" cy="310515"/>
          </a:xfrm>
          <a:prstGeom prst="rect">
            <a:avLst/>
          </a:prstGeom>
        </p:spPr>
        <p:txBody>
          <a:bodyPr vert="horz" wrap="square" lIns="0" tIns="0" rIns="0" bIns="0" rtlCol="0">
            <a:spAutoFit/>
          </a:bodyPr>
          <a:lstStyle/>
          <a:p>
            <a:pPr marL="12700">
              <a:lnSpc>
                <a:spcPts val="2235"/>
              </a:lnSpc>
            </a:pPr>
            <a:fld id="{81D60167-4931-47E6-BA6A-407CBD079E47}" type="slidenum">
              <a:rPr sz="2250" spc="-25" dirty="0">
                <a:latin typeface="Calibri"/>
                <a:cs typeface="Calibri"/>
                <a:hlinkClick r:id="rId3"/>
              </a:rPr>
              <a:t>8</a:t>
            </a:fld>
            <a:endParaRPr sz="2250">
              <a:latin typeface="Calibri"/>
              <a:cs typeface="Calibri"/>
            </a:endParaRPr>
          </a:p>
        </p:txBody>
      </p:sp>
      <p:sp>
        <p:nvSpPr>
          <p:cNvPr id="6" name="object 2">
            <a:extLst>
              <a:ext uri="{FF2B5EF4-FFF2-40B4-BE49-F238E27FC236}">
                <a16:creationId xmlns:a16="http://schemas.microsoft.com/office/drawing/2014/main" id="{3646B6A3-0AB4-CDBA-2FE4-00094F2293DD}"/>
              </a:ext>
            </a:extLst>
          </p:cNvPr>
          <p:cNvSpPr txBox="1">
            <a:spLocks/>
          </p:cNvSpPr>
          <p:nvPr/>
        </p:nvSpPr>
        <p:spPr>
          <a:xfrm>
            <a:off x="649443" y="347859"/>
            <a:ext cx="16989115" cy="1328166"/>
          </a:xfrm>
          <a:prstGeom prst="rect">
            <a:avLst/>
          </a:prstGeom>
        </p:spPr>
        <p:txBody>
          <a:bodyPr vert="horz" wrap="square" lIns="0" tIns="469011" rIns="0" bIns="0" rtlCol="0">
            <a:spAutoFit/>
          </a:bodyPr>
          <a:lstStyle>
            <a:lvl1pPr>
              <a:defRPr sz="5550" b="0" i="0">
                <a:solidFill>
                  <a:srgbClr val="3156B8"/>
                </a:solidFill>
                <a:latin typeface="Times New Roman"/>
                <a:ea typeface="+mj-ea"/>
                <a:cs typeface="Times New Roman"/>
              </a:defRPr>
            </a:lvl1pPr>
          </a:lstStyle>
          <a:p>
            <a:pPr marL="290830">
              <a:spcBef>
                <a:spcPts val="105"/>
              </a:spcBef>
            </a:pPr>
            <a:r>
              <a:rPr lang="en-US" spc="-10" dirty="0"/>
              <a:t>Methodology</a:t>
            </a:r>
          </a:p>
        </p:txBody>
      </p:sp>
    </p:spTree>
    <p:extLst>
      <p:ext uri="{BB962C8B-B14F-4D97-AF65-F5344CB8AC3E}">
        <p14:creationId xmlns:p14="http://schemas.microsoft.com/office/powerpoint/2010/main" val="3834975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57783" y="5638800"/>
            <a:ext cx="17297400" cy="4525010"/>
            <a:chOff x="557783" y="5638800"/>
            <a:chExt cx="17297400" cy="4525010"/>
          </a:xfrm>
        </p:grpSpPr>
        <p:sp>
          <p:nvSpPr>
            <p:cNvPr id="3" name="object 3"/>
            <p:cNvSpPr/>
            <p:nvPr/>
          </p:nvSpPr>
          <p:spPr>
            <a:xfrm>
              <a:off x="557783" y="5638800"/>
              <a:ext cx="17297400" cy="4525010"/>
            </a:xfrm>
            <a:custGeom>
              <a:avLst/>
              <a:gdLst/>
              <a:ahLst/>
              <a:cxnLst/>
              <a:rect l="l" t="t" r="r" b="b"/>
              <a:pathLst>
                <a:path w="17297400" h="4525009">
                  <a:moveTo>
                    <a:pt x="11691112" y="0"/>
                  </a:moveTo>
                  <a:lnTo>
                    <a:pt x="11691112" y="1131189"/>
                  </a:lnTo>
                  <a:lnTo>
                    <a:pt x="0" y="1131189"/>
                  </a:lnTo>
                  <a:lnTo>
                    <a:pt x="0" y="3393579"/>
                  </a:lnTo>
                  <a:lnTo>
                    <a:pt x="11691112" y="3393579"/>
                  </a:lnTo>
                  <a:lnTo>
                    <a:pt x="11691112" y="4524754"/>
                  </a:lnTo>
                  <a:lnTo>
                    <a:pt x="17297400" y="2262378"/>
                  </a:lnTo>
                  <a:lnTo>
                    <a:pt x="11691112" y="0"/>
                  </a:lnTo>
                  <a:close/>
                </a:path>
              </a:pathLst>
            </a:custGeom>
            <a:solidFill>
              <a:srgbClr val="CFD4EA"/>
            </a:solidFill>
          </p:spPr>
          <p:txBody>
            <a:bodyPr wrap="square" lIns="0" tIns="0" rIns="0" bIns="0" rtlCol="0"/>
            <a:lstStyle/>
            <a:p>
              <a:endParaRPr/>
            </a:p>
          </p:txBody>
        </p:sp>
        <p:sp>
          <p:nvSpPr>
            <p:cNvPr id="4" name="object 4"/>
            <p:cNvSpPr/>
            <p:nvPr/>
          </p:nvSpPr>
          <p:spPr>
            <a:xfrm>
              <a:off x="691895" y="6076189"/>
              <a:ext cx="2174875" cy="3270125"/>
            </a:xfrm>
            <a:custGeom>
              <a:avLst/>
              <a:gdLst/>
              <a:ahLst/>
              <a:cxnLst/>
              <a:rect l="l" t="t" r="r" b="b"/>
              <a:pathLst>
                <a:path w="2174875" h="2868295">
                  <a:moveTo>
                    <a:pt x="1812290" y="0"/>
                  </a:moveTo>
                  <a:lnTo>
                    <a:pt x="362483" y="0"/>
                  </a:lnTo>
                  <a:lnTo>
                    <a:pt x="317022" y="2983"/>
                  </a:lnTo>
                  <a:lnTo>
                    <a:pt x="273244" y="11695"/>
                  </a:lnTo>
                  <a:lnTo>
                    <a:pt x="231489" y="25777"/>
                  </a:lnTo>
                  <a:lnTo>
                    <a:pt x="192096" y="44870"/>
                  </a:lnTo>
                  <a:lnTo>
                    <a:pt x="155407" y="68615"/>
                  </a:lnTo>
                  <a:lnTo>
                    <a:pt x="121760" y="96655"/>
                  </a:lnTo>
                  <a:lnTo>
                    <a:pt x="91497" y="128629"/>
                  </a:lnTo>
                  <a:lnTo>
                    <a:pt x="64956" y="164180"/>
                  </a:lnTo>
                  <a:lnTo>
                    <a:pt x="42478" y="202949"/>
                  </a:lnTo>
                  <a:lnTo>
                    <a:pt x="24404" y="244577"/>
                  </a:lnTo>
                  <a:lnTo>
                    <a:pt x="11073" y="288706"/>
                  </a:lnTo>
                  <a:lnTo>
                    <a:pt x="2824" y="334977"/>
                  </a:lnTo>
                  <a:lnTo>
                    <a:pt x="0" y="383032"/>
                  </a:lnTo>
                  <a:lnTo>
                    <a:pt x="0" y="2485136"/>
                  </a:lnTo>
                  <a:lnTo>
                    <a:pt x="2824" y="2533180"/>
                  </a:lnTo>
                  <a:lnTo>
                    <a:pt x="11073" y="2579444"/>
                  </a:lnTo>
                  <a:lnTo>
                    <a:pt x="24404" y="2623569"/>
                  </a:lnTo>
                  <a:lnTo>
                    <a:pt x="42478" y="2665196"/>
                  </a:lnTo>
                  <a:lnTo>
                    <a:pt x="64956" y="2703965"/>
                  </a:lnTo>
                  <a:lnTo>
                    <a:pt x="91497" y="2739518"/>
                  </a:lnTo>
                  <a:lnTo>
                    <a:pt x="121760" y="2771495"/>
                  </a:lnTo>
                  <a:lnTo>
                    <a:pt x="155407" y="2799538"/>
                  </a:lnTo>
                  <a:lnTo>
                    <a:pt x="192096" y="2823287"/>
                  </a:lnTo>
                  <a:lnTo>
                    <a:pt x="231489" y="2842384"/>
                  </a:lnTo>
                  <a:lnTo>
                    <a:pt x="273244" y="2856469"/>
                  </a:lnTo>
                  <a:lnTo>
                    <a:pt x="317022" y="2865183"/>
                  </a:lnTo>
                  <a:lnTo>
                    <a:pt x="362483" y="2868168"/>
                  </a:lnTo>
                  <a:lnTo>
                    <a:pt x="1812290" y="2868168"/>
                  </a:lnTo>
                  <a:lnTo>
                    <a:pt x="1857750" y="2865183"/>
                  </a:lnTo>
                  <a:lnTo>
                    <a:pt x="1901527" y="2856469"/>
                  </a:lnTo>
                  <a:lnTo>
                    <a:pt x="1943280" y="2842384"/>
                  </a:lnTo>
                  <a:lnTo>
                    <a:pt x="1982670" y="2823287"/>
                  </a:lnTo>
                  <a:lnTo>
                    <a:pt x="2019357" y="2799538"/>
                  </a:lnTo>
                  <a:lnTo>
                    <a:pt x="2053001" y="2771495"/>
                  </a:lnTo>
                  <a:lnTo>
                    <a:pt x="2083262" y="2739518"/>
                  </a:lnTo>
                  <a:lnTo>
                    <a:pt x="2109799" y="2703965"/>
                  </a:lnTo>
                  <a:lnTo>
                    <a:pt x="2132274" y="2665196"/>
                  </a:lnTo>
                  <a:lnTo>
                    <a:pt x="2150347" y="2623569"/>
                  </a:lnTo>
                  <a:lnTo>
                    <a:pt x="2163676" y="2579444"/>
                  </a:lnTo>
                  <a:lnTo>
                    <a:pt x="2171923" y="2533180"/>
                  </a:lnTo>
                  <a:lnTo>
                    <a:pt x="2174748" y="2485136"/>
                  </a:lnTo>
                  <a:lnTo>
                    <a:pt x="2174748" y="383032"/>
                  </a:lnTo>
                  <a:lnTo>
                    <a:pt x="2171923" y="334977"/>
                  </a:lnTo>
                  <a:lnTo>
                    <a:pt x="2163676" y="288706"/>
                  </a:lnTo>
                  <a:lnTo>
                    <a:pt x="2150347" y="244577"/>
                  </a:lnTo>
                  <a:lnTo>
                    <a:pt x="2132274" y="202949"/>
                  </a:lnTo>
                  <a:lnTo>
                    <a:pt x="2109799" y="164180"/>
                  </a:lnTo>
                  <a:lnTo>
                    <a:pt x="2083262" y="128629"/>
                  </a:lnTo>
                  <a:lnTo>
                    <a:pt x="2053001" y="96655"/>
                  </a:lnTo>
                  <a:lnTo>
                    <a:pt x="2019357" y="68615"/>
                  </a:lnTo>
                  <a:lnTo>
                    <a:pt x="1982670" y="44870"/>
                  </a:lnTo>
                  <a:lnTo>
                    <a:pt x="1943280" y="25777"/>
                  </a:lnTo>
                  <a:lnTo>
                    <a:pt x="1901527" y="11695"/>
                  </a:lnTo>
                  <a:lnTo>
                    <a:pt x="1857750" y="2983"/>
                  </a:lnTo>
                  <a:lnTo>
                    <a:pt x="1812290" y="0"/>
                  </a:lnTo>
                  <a:close/>
                </a:path>
              </a:pathLst>
            </a:custGeom>
            <a:solidFill>
              <a:srgbClr val="4471C4"/>
            </a:solidFill>
          </p:spPr>
          <p:txBody>
            <a:bodyPr wrap="square" lIns="0" tIns="0" rIns="0" bIns="0" rtlCol="0"/>
            <a:lstStyle/>
            <a:p>
              <a:endParaRPr dirty="0"/>
            </a:p>
          </p:txBody>
        </p:sp>
        <p:sp>
          <p:nvSpPr>
            <p:cNvPr id="5" name="object 5"/>
            <p:cNvSpPr/>
            <p:nvPr/>
          </p:nvSpPr>
          <p:spPr>
            <a:xfrm>
              <a:off x="685799" y="6088750"/>
              <a:ext cx="2188845" cy="3169931"/>
            </a:xfrm>
            <a:custGeom>
              <a:avLst/>
              <a:gdLst/>
              <a:ahLst/>
              <a:cxnLst/>
              <a:rect l="l" t="t" r="r" b="b"/>
              <a:pathLst>
                <a:path w="2188845" h="2882265">
                  <a:moveTo>
                    <a:pt x="1819275" y="0"/>
                  </a:moveTo>
                  <a:lnTo>
                    <a:pt x="369176" y="0"/>
                  </a:lnTo>
                  <a:lnTo>
                    <a:pt x="322858" y="3038"/>
                  </a:lnTo>
                  <a:lnTo>
                    <a:pt x="278260" y="11911"/>
                  </a:lnTo>
                  <a:lnTo>
                    <a:pt x="235726" y="26252"/>
                  </a:lnTo>
                  <a:lnTo>
                    <a:pt x="195604" y="45694"/>
                  </a:lnTo>
                  <a:lnTo>
                    <a:pt x="158237" y="69873"/>
                  </a:lnTo>
                  <a:lnTo>
                    <a:pt x="123973" y="98421"/>
                  </a:lnTo>
                  <a:lnTo>
                    <a:pt x="93155" y="130974"/>
                  </a:lnTo>
                  <a:lnTo>
                    <a:pt x="66131" y="167165"/>
                  </a:lnTo>
                  <a:lnTo>
                    <a:pt x="43245" y="206629"/>
                  </a:lnTo>
                  <a:lnTo>
                    <a:pt x="24844" y="248999"/>
                  </a:lnTo>
                  <a:lnTo>
                    <a:pt x="11272" y="293910"/>
                  </a:lnTo>
                  <a:lnTo>
                    <a:pt x="2875" y="340995"/>
                  </a:lnTo>
                  <a:lnTo>
                    <a:pt x="0" y="389889"/>
                  </a:lnTo>
                  <a:lnTo>
                    <a:pt x="76" y="2493289"/>
                  </a:lnTo>
                  <a:lnTo>
                    <a:pt x="2773" y="2539154"/>
                  </a:lnTo>
                  <a:lnTo>
                    <a:pt x="2875" y="2540893"/>
                  </a:lnTo>
                  <a:lnTo>
                    <a:pt x="11272" y="2587981"/>
                  </a:lnTo>
                  <a:lnTo>
                    <a:pt x="24844" y="2632894"/>
                  </a:lnTo>
                  <a:lnTo>
                    <a:pt x="43245" y="2675265"/>
                  </a:lnTo>
                  <a:lnTo>
                    <a:pt x="66131" y="2714729"/>
                  </a:lnTo>
                  <a:lnTo>
                    <a:pt x="93155" y="2750919"/>
                  </a:lnTo>
                  <a:lnTo>
                    <a:pt x="123973" y="2783470"/>
                  </a:lnTo>
                  <a:lnTo>
                    <a:pt x="158237" y="2812017"/>
                  </a:lnTo>
                  <a:lnTo>
                    <a:pt x="195604" y="2836194"/>
                  </a:lnTo>
                  <a:lnTo>
                    <a:pt x="235726" y="2855635"/>
                  </a:lnTo>
                  <a:lnTo>
                    <a:pt x="278260" y="2869974"/>
                  </a:lnTo>
                  <a:lnTo>
                    <a:pt x="322858" y="2878845"/>
                  </a:lnTo>
                  <a:lnTo>
                    <a:pt x="369176" y="2881884"/>
                  </a:lnTo>
                  <a:lnTo>
                    <a:pt x="369176" y="2874911"/>
                  </a:lnTo>
                  <a:lnTo>
                    <a:pt x="1885375" y="2874911"/>
                  </a:lnTo>
                  <a:lnTo>
                    <a:pt x="1910200" y="2869974"/>
                  </a:lnTo>
                  <a:lnTo>
                    <a:pt x="1916235" y="2867939"/>
                  </a:lnTo>
                  <a:lnTo>
                    <a:pt x="369100" y="2867939"/>
                  </a:lnTo>
                  <a:lnTo>
                    <a:pt x="324481" y="2865010"/>
                  </a:lnTo>
                  <a:lnTo>
                    <a:pt x="281501" y="2856458"/>
                  </a:lnTo>
                  <a:lnTo>
                    <a:pt x="240509" y="2842635"/>
                  </a:lnTo>
                  <a:lnTo>
                    <a:pt x="201836" y="2823894"/>
                  </a:lnTo>
                  <a:lnTo>
                    <a:pt x="165816" y="2800586"/>
                  </a:lnTo>
                  <a:lnTo>
                    <a:pt x="132783" y="2773064"/>
                  </a:lnTo>
                  <a:lnTo>
                    <a:pt x="103070" y="2741680"/>
                  </a:lnTo>
                  <a:lnTo>
                    <a:pt x="77011" y="2706786"/>
                  </a:lnTo>
                  <a:lnTo>
                    <a:pt x="54939" y="2668734"/>
                  </a:lnTo>
                  <a:lnTo>
                    <a:pt x="37190" y="2627877"/>
                  </a:lnTo>
                  <a:lnTo>
                    <a:pt x="24098" y="2584566"/>
                  </a:lnTo>
                  <a:lnTo>
                    <a:pt x="15996" y="2539154"/>
                  </a:lnTo>
                  <a:lnTo>
                    <a:pt x="13296" y="2493289"/>
                  </a:lnTo>
                  <a:lnTo>
                    <a:pt x="13296" y="389889"/>
                  </a:lnTo>
                  <a:lnTo>
                    <a:pt x="16069" y="342754"/>
                  </a:lnTo>
                  <a:lnTo>
                    <a:pt x="24166" y="297360"/>
                  </a:lnTo>
                  <a:lnTo>
                    <a:pt x="37253" y="254061"/>
                  </a:lnTo>
                  <a:lnTo>
                    <a:pt x="54996" y="213210"/>
                  </a:lnTo>
                  <a:lnTo>
                    <a:pt x="77062" y="175161"/>
                  </a:lnTo>
                  <a:lnTo>
                    <a:pt x="103117" y="140265"/>
                  </a:lnTo>
                  <a:lnTo>
                    <a:pt x="132828" y="108876"/>
                  </a:lnTo>
                  <a:lnTo>
                    <a:pt x="165860" y="81348"/>
                  </a:lnTo>
                  <a:lnTo>
                    <a:pt x="201881" y="58033"/>
                  </a:lnTo>
                  <a:lnTo>
                    <a:pt x="240557" y="39285"/>
                  </a:lnTo>
                  <a:lnTo>
                    <a:pt x="281554" y="25456"/>
                  </a:lnTo>
                  <a:lnTo>
                    <a:pt x="324538" y="16900"/>
                  </a:lnTo>
                  <a:lnTo>
                    <a:pt x="369176" y="13970"/>
                  </a:lnTo>
                  <a:lnTo>
                    <a:pt x="369176" y="6985"/>
                  </a:lnTo>
                  <a:lnTo>
                    <a:pt x="1819275" y="6985"/>
                  </a:lnTo>
                  <a:lnTo>
                    <a:pt x="1819275" y="0"/>
                  </a:lnTo>
                  <a:close/>
                </a:path>
                <a:path w="2188845" h="2882265">
                  <a:moveTo>
                    <a:pt x="1819275" y="2874911"/>
                  </a:moveTo>
                  <a:lnTo>
                    <a:pt x="369176" y="2874911"/>
                  </a:lnTo>
                  <a:lnTo>
                    <a:pt x="369176" y="2881884"/>
                  </a:lnTo>
                  <a:lnTo>
                    <a:pt x="1819275" y="2881884"/>
                  </a:lnTo>
                  <a:lnTo>
                    <a:pt x="1819275" y="2874911"/>
                  </a:lnTo>
                  <a:close/>
                </a:path>
                <a:path w="2188845" h="2882265">
                  <a:moveTo>
                    <a:pt x="1885375" y="2874911"/>
                  </a:moveTo>
                  <a:lnTo>
                    <a:pt x="1819275" y="2874911"/>
                  </a:lnTo>
                  <a:lnTo>
                    <a:pt x="1819275" y="2881884"/>
                  </a:lnTo>
                  <a:lnTo>
                    <a:pt x="1865597" y="2878845"/>
                  </a:lnTo>
                  <a:lnTo>
                    <a:pt x="1885375" y="2874911"/>
                  </a:lnTo>
                  <a:close/>
                </a:path>
                <a:path w="2188845" h="2882265">
                  <a:moveTo>
                    <a:pt x="1819275" y="0"/>
                  </a:moveTo>
                  <a:lnTo>
                    <a:pt x="1819275" y="6985"/>
                  </a:lnTo>
                  <a:lnTo>
                    <a:pt x="369176" y="6985"/>
                  </a:lnTo>
                  <a:lnTo>
                    <a:pt x="369176" y="13970"/>
                  </a:lnTo>
                  <a:lnTo>
                    <a:pt x="1819148" y="13970"/>
                  </a:lnTo>
                  <a:lnTo>
                    <a:pt x="1863800" y="16900"/>
                  </a:lnTo>
                  <a:lnTo>
                    <a:pt x="1906797" y="25456"/>
                  </a:lnTo>
                  <a:lnTo>
                    <a:pt x="1947806" y="39285"/>
                  </a:lnTo>
                  <a:lnTo>
                    <a:pt x="1986493" y="58033"/>
                  </a:lnTo>
                  <a:lnTo>
                    <a:pt x="2022524" y="81348"/>
                  </a:lnTo>
                  <a:lnTo>
                    <a:pt x="2055566" y="108876"/>
                  </a:lnTo>
                  <a:lnTo>
                    <a:pt x="2085285" y="140265"/>
                  </a:lnTo>
                  <a:lnTo>
                    <a:pt x="2111347" y="175161"/>
                  </a:lnTo>
                  <a:lnTo>
                    <a:pt x="2133418" y="213210"/>
                  </a:lnTo>
                  <a:lnTo>
                    <a:pt x="2151166" y="254061"/>
                  </a:lnTo>
                  <a:lnTo>
                    <a:pt x="2164256" y="297360"/>
                  </a:lnTo>
                  <a:lnTo>
                    <a:pt x="2172355" y="342754"/>
                  </a:lnTo>
                  <a:lnTo>
                    <a:pt x="2175129" y="389889"/>
                  </a:lnTo>
                  <a:lnTo>
                    <a:pt x="2175052" y="2493289"/>
                  </a:lnTo>
                  <a:lnTo>
                    <a:pt x="2172355" y="2539154"/>
                  </a:lnTo>
                  <a:lnTo>
                    <a:pt x="2164256" y="2584566"/>
                  </a:lnTo>
                  <a:lnTo>
                    <a:pt x="2151166" y="2627877"/>
                  </a:lnTo>
                  <a:lnTo>
                    <a:pt x="2133418" y="2668734"/>
                  </a:lnTo>
                  <a:lnTo>
                    <a:pt x="2111347" y="2706786"/>
                  </a:lnTo>
                  <a:lnTo>
                    <a:pt x="2085285" y="2741680"/>
                  </a:lnTo>
                  <a:lnTo>
                    <a:pt x="2055566" y="2773064"/>
                  </a:lnTo>
                  <a:lnTo>
                    <a:pt x="2022524" y="2800586"/>
                  </a:lnTo>
                  <a:lnTo>
                    <a:pt x="1986493" y="2823894"/>
                  </a:lnTo>
                  <a:lnTo>
                    <a:pt x="1947806" y="2842635"/>
                  </a:lnTo>
                  <a:lnTo>
                    <a:pt x="1906797" y="2856458"/>
                  </a:lnTo>
                  <a:lnTo>
                    <a:pt x="1863800" y="2865010"/>
                  </a:lnTo>
                  <a:lnTo>
                    <a:pt x="1819148" y="2867939"/>
                  </a:lnTo>
                  <a:lnTo>
                    <a:pt x="1916235" y="2867939"/>
                  </a:lnTo>
                  <a:lnTo>
                    <a:pt x="1952736" y="2855635"/>
                  </a:lnTo>
                  <a:lnTo>
                    <a:pt x="1992861" y="2836194"/>
                  </a:lnTo>
                  <a:lnTo>
                    <a:pt x="2030228" y="2812017"/>
                  </a:lnTo>
                  <a:lnTo>
                    <a:pt x="2064494" y="2783470"/>
                  </a:lnTo>
                  <a:lnTo>
                    <a:pt x="2095311" y="2750919"/>
                  </a:lnTo>
                  <a:lnTo>
                    <a:pt x="2122335" y="2714729"/>
                  </a:lnTo>
                  <a:lnTo>
                    <a:pt x="2145220" y="2675265"/>
                  </a:lnTo>
                  <a:lnTo>
                    <a:pt x="2163621" y="2632894"/>
                  </a:lnTo>
                  <a:lnTo>
                    <a:pt x="2177192" y="2587981"/>
                  </a:lnTo>
                  <a:lnTo>
                    <a:pt x="2185588" y="2540893"/>
                  </a:lnTo>
                  <a:lnTo>
                    <a:pt x="2188387" y="2493289"/>
                  </a:lnTo>
                  <a:lnTo>
                    <a:pt x="2188464" y="389889"/>
                  </a:lnTo>
                  <a:lnTo>
                    <a:pt x="2185689" y="342754"/>
                  </a:lnTo>
                  <a:lnTo>
                    <a:pt x="2177184" y="293910"/>
                  </a:lnTo>
                  <a:lnTo>
                    <a:pt x="2163605" y="248999"/>
                  </a:lnTo>
                  <a:lnTo>
                    <a:pt x="2145195" y="206629"/>
                  </a:lnTo>
                  <a:lnTo>
                    <a:pt x="2122300" y="167165"/>
                  </a:lnTo>
                  <a:lnTo>
                    <a:pt x="2095267" y="130974"/>
                  </a:lnTo>
                  <a:lnTo>
                    <a:pt x="2064443" y="98421"/>
                  </a:lnTo>
                  <a:lnTo>
                    <a:pt x="2030173" y="69873"/>
                  </a:lnTo>
                  <a:lnTo>
                    <a:pt x="1992804" y="45694"/>
                  </a:lnTo>
                  <a:lnTo>
                    <a:pt x="1952684" y="26252"/>
                  </a:lnTo>
                  <a:lnTo>
                    <a:pt x="1910158" y="11911"/>
                  </a:lnTo>
                  <a:lnTo>
                    <a:pt x="1865573" y="3038"/>
                  </a:lnTo>
                  <a:lnTo>
                    <a:pt x="1819275" y="0"/>
                  </a:lnTo>
                  <a:close/>
                </a:path>
              </a:pathLst>
            </a:custGeom>
            <a:solidFill>
              <a:srgbClr val="FFFFFF"/>
            </a:solidFill>
          </p:spPr>
          <p:txBody>
            <a:bodyPr wrap="square" lIns="0" tIns="0" rIns="0" bIns="0" rtlCol="0"/>
            <a:lstStyle/>
            <a:p>
              <a:endParaRPr/>
            </a:p>
          </p:txBody>
        </p:sp>
      </p:grpSp>
      <p:sp>
        <p:nvSpPr>
          <p:cNvPr id="7" name="object 7"/>
          <p:cNvSpPr txBox="1"/>
          <p:nvPr/>
        </p:nvSpPr>
        <p:spPr>
          <a:xfrm>
            <a:off x="679805" y="6284672"/>
            <a:ext cx="2223770" cy="2641749"/>
          </a:xfrm>
          <a:prstGeom prst="rect">
            <a:avLst/>
          </a:prstGeom>
        </p:spPr>
        <p:txBody>
          <a:bodyPr vert="horz" wrap="square" lIns="0" tIns="12700" rIns="0" bIns="0" rtlCol="0">
            <a:spAutoFit/>
          </a:bodyPr>
          <a:lstStyle/>
          <a:p>
            <a:pPr marL="12700">
              <a:lnSpc>
                <a:spcPts val="3495"/>
              </a:lnSpc>
              <a:spcBef>
                <a:spcPts val="100"/>
              </a:spcBef>
            </a:pPr>
            <a:r>
              <a:rPr sz="3000" spc="-20" dirty="0">
                <a:solidFill>
                  <a:srgbClr val="FFFFFF"/>
                </a:solidFill>
                <a:latin typeface="Times New Roman"/>
                <a:cs typeface="Times New Roman"/>
              </a:rPr>
              <a:t>INVENTORY</a:t>
            </a:r>
            <a:endParaRPr sz="3000" dirty="0">
              <a:latin typeface="Times New Roman"/>
              <a:cs typeface="Times New Roman"/>
            </a:endParaRPr>
          </a:p>
          <a:p>
            <a:pPr marL="344805" marR="25400" indent="-111760">
              <a:lnSpc>
                <a:spcPts val="2400"/>
              </a:lnSpc>
              <a:spcBef>
                <a:spcPts val="175"/>
              </a:spcBef>
            </a:pPr>
            <a:r>
              <a:rPr sz="2200" spc="-10" dirty="0">
                <a:solidFill>
                  <a:srgbClr val="FFFFFF"/>
                </a:solidFill>
                <a:latin typeface="Times New Roman" panose="02020603050405020304" pitchFamily="18" charset="0"/>
                <a:cs typeface="Times New Roman" panose="02020603050405020304" pitchFamily="18" charset="0"/>
              </a:rPr>
              <a:t>⚬</a:t>
            </a:r>
            <a:r>
              <a:rPr lang="en-US" sz="2200" spc="-10" dirty="0">
                <a:solidFill>
                  <a:srgbClr val="FFFFFF"/>
                </a:solidFill>
                <a:latin typeface="Times New Roman" panose="02020603050405020304" pitchFamily="18" charset="0"/>
                <a:cs typeface="Times New Roman" panose="02020603050405020304" pitchFamily="18" charset="0"/>
              </a:rPr>
              <a:t>Stores food items and </a:t>
            </a:r>
            <a:r>
              <a:rPr sz="2200" spc="-10" dirty="0">
                <a:solidFill>
                  <a:srgbClr val="FFFFFF"/>
                </a:solidFill>
                <a:latin typeface="Times New Roman" panose="02020603050405020304" pitchFamily="18" charset="0"/>
                <a:cs typeface="Times New Roman" panose="02020603050405020304" pitchFamily="18" charset="0"/>
              </a:rPr>
              <a:t>M</a:t>
            </a:r>
            <a:r>
              <a:rPr sz="2200" spc="-10" dirty="0">
                <a:solidFill>
                  <a:srgbClr val="FFFFFF"/>
                </a:solidFill>
                <a:latin typeface="Times New Roman"/>
                <a:cs typeface="Times New Roman"/>
              </a:rPr>
              <a:t>onitors storage </a:t>
            </a:r>
            <a:r>
              <a:rPr sz="2200" dirty="0">
                <a:solidFill>
                  <a:srgbClr val="FFFFFF"/>
                </a:solidFill>
                <a:latin typeface="Times New Roman"/>
                <a:cs typeface="Times New Roman"/>
              </a:rPr>
              <a:t>conditions</a:t>
            </a:r>
            <a:r>
              <a:rPr sz="2200" spc="-85" dirty="0">
                <a:solidFill>
                  <a:srgbClr val="FFFFFF"/>
                </a:solidFill>
                <a:latin typeface="Times New Roman"/>
                <a:cs typeface="Times New Roman"/>
              </a:rPr>
              <a:t> </a:t>
            </a:r>
            <a:r>
              <a:rPr sz="2200" spc="-25" dirty="0">
                <a:solidFill>
                  <a:srgbClr val="FFFFFF"/>
                </a:solidFill>
                <a:latin typeface="Times New Roman"/>
                <a:cs typeface="Times New Roman"/>
              </a:rPr>
              <a:t>and </a:t>
            </a:r>
            <a:r>
              <a:rPr sz="2200" dirty="0">
                <a:solidFill>
                  <a:srgbClr val="FFFFFF"/>
                </a:solidFill>
                <a:latin typeface="Times New Roman"/>
                <a:cs typeface="Times New Roman"/>
              </a:rPr>
              <a:t>transmits</a:t>
            </a:r>
            <a:r>
              <a:rPr sz="2200" spc="-50" dirty="0">
                <a:solidFill>
                  <a:srgbClr val="FFFFFF"/>
                </a:solidFill>
                <a:latin typeface="Times New Roman"/>
                <a:cs typeface="Times New Roman"/>
              </a:rPr>
              <a:t> </a:t>
            </a:r>
            <a:r>
              <a:rPr sz="2200" dirty="0">
                <a:solidFill>
                  <a:srgbClr val="FFFFFF"/>
                </a:solidFill>
                <a:latin typeface="Times New Roman"/>
                <a:cs typeface="Times New Roman"/>
              </a:rPr>
              <a:t>data</a:t>
            </a:r>
            <a:r>
              <a:rPr sz="2200" spc="-70" dirty="0">
                <a:solidFill>
                  <a:srgbClr val="FFFFFF"/>
                </a:solidFill>
                <a:latin typeface="Times New Roman"/>
                <a:cs typeface="Times New Roman"/>
              </a:rPr>
              <a:t> </a:t>
            </a:r>
            <a:r>
              <a:rPr sz="2200" spc="-25" dirty="0">
                <a:solidFill>
                  <a:srgbClr val="FFFFFF"/>
                </a:solidFill>
                <a:latin typeface="Times New Roman"/>
                <a:cs typeface="Times New Roman"/>
              </a:rPr>
              <a:t>to </a:t>
            </a:r>
            <a:r>
              <a:rPr sz="2200" dirty="0">
                <a:solidFill>
                  <a:srgbClr val="FFFFFF"/>
                </a:solidFill>
                <a:latin typeface="Times New Roman"/>
                <a:cs typeface="Times New Roman"/>
              </a:rPr>
              <a:t>the</a:t>
            </a:r>
            <a:r>
              <a:rPr sz="2200" spc="-35" dirty="0">
                <a:solidFill>
                  <a:srgbClr val="FFFFFF"/>
                </a:solidFill>
                <a:latin typeface="Times New Roman"/>
                <a:cs typeface="Times New Roman"/>
              </a:rPr>
              <a:t> </a:t>
            </a:r>
            <a:r>
              <a:rPr sz="2200" spc="-10" dirty="0">
                <a:solidFill>
                  <a:srgbClr val="FFFFFF"/>
                </a:solidFill>
                <a:latin typeface="Times New Roman"/>
                <a:cs typeface="Times New Roman"/>
              </a:rPr>
              <a:t>cloud.</a:t>
            </a:r>
            <a:endParaRPr sz="2200" dirty="0">
              <a:latin typeface="Times New Roman"/>
              <a:cs typeface="Times New Roman"/>
            </a:endParaRPr>
          </a:p>
        </p:txBody>
      </p:sp>
      <p:grpSp>
        <p:nvGrpSpPr>
          <p:cNvPr id="8" name="object 8"/>
          <p:cNvGrpSpPr/>
          <p:nvPr/>
        </p:nvGrpSpPr>
        <p:grpSpPr>
          <a:xfrm>
            <a:off x="283463" y="6075297"/>
            <a:ext cx="7023101" cy="4009010"/>
            <a:chOff x="283463" y="6075297"/>
            <a:chExt cx="7023101" cy="4009010"/>
          </a:xfrm>
        </p:grpSpPr>
        <p:pic>
          <p:nvPicPr>
            <p:cNvPr id="9" name="object 9"/>
            <p:cNvPicPr/>
            <p:nvPr/>
          </p:nvPicPr>
          <p:blipFill>
            <a:blip r:embed="rId2" cstate="print"/>
            <a:stretch>
              <a:fillRect/>
            </a:stretch>
          </p:blipFill>
          <p:spPr>
            <a:xfrm>
              <a:off x="283463" y="9633203"/>
              <a:ext cx="1885188" cy="451104"/>
            </a:xfrm>
            <a:prstGeom prst="rect">
              <a:avLst/>
            </a:prstGeom>
          </p:spPr>
        </p:pic>
        <p:sp>
          <p:nvSpPr>
            <p:cNvPr id="10" name="object 10"/>
            <p:cNvSpPr/>
            <p:nvPr/>
          </p:nvSpPr>
          <p:spPr>
            <a:xfrm>
              <a:off x="3084575" y="6075297"/>
              <a:ext cx="4208145" cy="3270124"/>
            </a:xfrm>
            <a:custGeom>
              <a:avLst/>
              <a:gdLst/>
              <a:ahLst/>
              <a:cxnLst/>
              <a:rect l="l" t="t" r="r" b="b"/>
              <a:pathLst>
                <a:path w="4208145" h="2909570">
                  <a:moveTo>
                    <a:pt x="3506470" y="0"/>
                  </a:moveTo>
                  <a:lnTo>
                    <a:pt x="701294" y="0"/>
                  </a:lnTo>
                  <a:lnTo>
                    <a:pt x="640796" y="1426"/>
                  </a:lnTo>
                  <a:lnTo>
                    <a:pt x="581725" y="5627"/>
                  </a:lnTo>
                  <a:lnTo>
                    <a:pt x="524292" y="12487"/>
                  </a:lnTo>
                  <a:lnTo>
                    <a:pt x="468706" y="21888"/>
                  </a:lnTo>
                  <a:lnTo>
                    <a:pt x="415179" y="33714"/>
                  </a:lnTo>
                  <a:lnTo>
                    <a:pt x="363922" y="47849"/>
                  </a:lnTo>
                  <a:lnTo>
                    <a:pt x="315146" y="64174"/>
                  </a:lnTo>
                  <a:lnTo>
                    <a:pt x="269060" y="82574"/>
                  </a:lnTo>
                  <a:lnTo>
                    <a:pt x="225876" y="102931"/>
                  </a:lnTo>
                  <a:lnTo>
                    <a:pt x="185804" y="125129"/>
                  </a:lnTo>
                  <a:lnTo>
                    <a:pt x="149056" y="149052"/>
                  </a:lnTo>
                  <a:lnTo>
                    <a:pt x="115842" y="174582"/>
                  </a:lnTo>
                  <a:lnTo>
                    <a:pt x="86373" y="201603"/>
                  </a:lnTo>
                  <a:lnTo>
                    <a:pt x="60859" y="229997"/>
                  </a:lnTo>
                  <a:lnTo>
                    <a:pt x="22541" y="290441"/>
                  </a:lnTo>
                  <a:lnTo>
                    <a:pt x="2574" y="354980"/>
                  </a:lnTo>
                  <a:lnTo>
                    <a:pt x="0" y="388492"/>
                  </a:lnTo>
                  <a:lnTo>
                    <a:pt x="0" y="2520823"/>
                  </a:lnTo>
                  <a:lnTo>
                    <a:pt x="10159" y="2587064"/>
                  </a:lnTo>
                  <a:lnTo>
                    <a:pt x="39512" y="2649676"/>
                  </a:lnTo>
                  <a:lnTo>
                    <a:pt x="86373" y="2707724"/>
                  </a:lnTo>
                  <a:lnTo>
                    <a:pt x="115842" y="2734744"/>
                  </a:lnTo>
                  <a:lnTo>
                    <a:pt x="149056" y="2760274"/>
                  </a:lnTo>
                  <a:lnTo>
                    <a:pt x="185804" y="2784196"/>
                  </a:lnTo>
                  <a:lnTo>
                    <a:pt x="225876" y="2806393"/>
                  </a:lnTo>
                  <a:lnTo>
                    <a:pt x="269060" y="2826749"/>
                  </a:lnTo>
                  <a:lnTo>
                    <a:pt x="315146" y="2845148"/>
                  </a:lnTo>
                  <a:lnTo>
                    <a:pt x="363922" y="2861472"/>
                  </a:lnTo>
                  <a:lnTo>
                    <a:pt x="415179" y="2875604"/>
                  </a:lnTo>
                  <a:lnTo>
                    <a:pt x="468706" y="2887429"/>
                  </a:lnTo>
                  <a:lnTo>
                    <a:pt x="524292" y="2896829"/>
                  </a:lnTo>
                  <a:lnTo>
                    <a:pt x="581725" y="2903688"/>
                  </a:lnTo>
                  <a:lnTo>
                    <a:pt x="640796" y="2907889"/>
                  </a:lnTo>
                  <a:lnTo>
                    <a:pt x="701294" y="2909316"/>
                  </a:lnTo>
                  <a:lnTo>
                    <a:pt x="3506470" y="2909316"/>
                  </a:lnTo>
                  <a:lnTo>
                    <a:pt x="3566985" y="2907889"/>
                  </a:lnTo>
                  <a:lnTo>
                    <a:pt x="3626070" y="2903688"/>
                  </a:lnTo>
                  <a:lnTo>
                    <a:pt x="3683514" y="2896829"/>
                  </a:lnTo>
                  <a:lnTo>
                    <a:pt x="3739107" y="2887429"/>
                  </a:lnTo>
                  <a:lnTo>
                    <a:pt x="3792638" y="2875604"/>
                  </a:lnTo>
                  <a:lnTo>
                    <a:pt x="3843897" y="2861472"/>
                  </a:lnTo>
                  <a:lnTo>
                    <a:pt x="3892673" y="2845148"/>
                  </a:lnTo>
                  <a:lnTo>
                    <a:pt x="3938757" y="2826749"/>
                  </a:lnTo>
                  <a:lnTo>
                    <a:pt x="3981937" y="2806393"/>
                  </a:lnTo>
                  <a:lnTo>
                    <a:pt x="4022004" y="2784196"/>
                  </a:lnTo>
                  <a:lnTo>
                    <a:pt x="4058746" y="2760274"/>
                  </a:lnTo>
                  <a:lnTo>
                    <a:pt x="4091953" y="2734744"/>
                  </a:lnTo>
                  <a:lnTo>
                    <a:pt x="4121416" y="2707724"/>
                  </a:lnTo>
                  <a:lnTo>
                    <a:pt x="4146923" y="2679329"/>
                  </a:lnTo>
                  <a:lnTo>
                    <a:pt x="4185230" y="2618882"/>
                  </a:lnTo>
                  <a:lnTo>
                    <a:pt x="4205190" y="2554339"/>
                  </a:lnTo>
                  <a:lnTo>
                    <a:pt x="4207764" y="2520823"/>
                  </a:lnTo>
                  <a:lnTo>
                    <a:pt x="4207764" y="388492"/>
                  </a:lnTo>
                  <a:lnTo>
                    <a:pt x="4197604" y="322257"/>
                  </a:lnTo>
                  <a:lnTo>
                    <a:pt x="4168251" y="259649"/>
                  </a:lnTo>
                  <a:lnTo>
                    <a:pt x="4121390" y="201603"/>
                  </a:lnTo>
                  <a:lnTo>
                    <a:pt x="4091921" y="174582"/>
                  </a:lnTo>
                  <a:lnTo>
                    <a:pt x="4058707" y="149052"/>
                  </a:lnTo>
                  <a:lnTo>
                    <a:pt x="4021959" y="125129"/>
                  </a:lnTo>
                  <a:lnTo>
                    <a:pt x="3981887" y="102931"/>
                  </a:lnTo>
                  <a:lnTo>
                    <a:pt x="3938703" y="82574"/>
                  </a:lnTo>
                  <a:lnTo>
                    <a:pt x="3892617" y="64174"/>
                  </a:lnTo>
                  <a:lnTo>
                    <a:pt x="3843841" y="47849"/>
                  </a:lnTo>
                  <a:lnTo>
                    <a:pt x="3792584" y="33714"/>
                  </a:lnTo>
                  <a:lnTo>
                    <a:pt x="3739057" y="21888"/>
                  </a:lnTo>
                  <a:lnTo>
                    <a:pt x="3683471" y="12487"/>
                  </a:lnTo>
                  <a:lnTo>
                    <a:pt x="3626038" y="5627"/>
                  </a:lnTo>
                  <a:lnTo>
                    <a:pt x="3566967" y="1426"/>
                  </a:lnTo>
                  <a:lnTo>
                    <a:pt x="3506470" y="0"/>
                  </a:lnTo>
                  <a:close/>
                </a:path>
              </a:pathLst>
            </a:custGeom>
            <a:solidFill>
              <a:srgbClr val="4471C4"/>
            </a:solidFill>
          </p:spPr>
          <p:txBody>
            <a:bodyPr wrap="square" lIns="0" tIns="0" rIns="0" bIns="0" rtlCol="0"/>
            <a:lstStyle/>
            <a:p>
              <a:endParaRPr dirty="0"/>
            </a:p>
          </p:txBody>
        </p:sp>
        <p:sp>
          <p:nvSpPr>
            <p:cNvPr id="11" name="object 11"/>
            <p:cNvSpPr/>
            <p:nvPr/>
          </p:nvSpPr>
          <p:spPr>
            <a:xfrm>
              <a:off x="3072384" y="6088750"/>
              <a:ext cx="4234180" cy="3211205"/>
            </a:xfrm>
            <a:custGeom>
              <a:avLst/>
              <a:gdLst/>
              <a:ahLst/>
              <a:cxnLst/>
              <a:rect l="l" t="t" r="r" b="b"/>
              <a:pathLst>
                <a:path w="4234180" h="2923540">
                  <a:moveTo>
                    <a:pt x="3519551" y="0"/>
                  </a:moveTo>
                  <a:lnTo>
                    <a:pt x="714248" y="0"/>
                  </a:lnTo>
                  <a:lnTo>
                    <a:pt x="652602" y="1451"/>
                  </a:lnTo>
                  <a:lnTo>
                    <a:pt x="592417" y="5726"/>
                  </a:lnTo>
                  <a:lnTo>
                    <a:pt x="533904" y="12707"/>
                  </a:lnTo>
                  <a:lnTo>
                    <a:pt x="477280" y="22274"/>
                  </a:lnTo>
                  <a:lnTo>
                    <a:pt x="422757" y="34308"/>
                  </a:lnTo>
                  <a:lnTo>
                    <a:pt x="370550" y="48692"/>
                  </a:lnTo>
                  <a:lnTo>
                    <a:pt x="320873" y="65307"/>
                  </a:lnTo>
                  <a:lnTo>
                    <a:pt x="273939" y="84033"/>
                  </a:lnTo>
                  <a:lnTo>
                    <a:pt x="229964" y="104753"/>
                  </a:lnTo>
                  <a:lnTo>
                    <a:pt x="189161" y="127348"/>
                  </a:lnTo>
                  <a:lnTo>
                    <a:pt x="151744" y="151698"/>
                  </a:lnTo>
                  <a:lnTo>
                    <a:pt x="117927" y="177686"/>
                  </a:lnTo>
                  <a:lnTo>
                    <a:pt x="87925" y="205192"/>
                  </a:lnTo>
                  <a:lnTo>
                    <a:pt x="61951" y="234098"/>
                  </a:lnTo>
                  <a:lnTo>
                    <a:pt x="22944" y="295636"/>
                  </a:lnTo>
                  <a:lnTo>
                    <a:pt x="2620" y="361351"/>
                  </a:lnTo>
                  <a:lnTo>
                    <a:pt x="0" y="395478"/>
                  </a:lnTo>
                  <a:lnTo>
                    <a:pt x="0" y="2527554"/>
                  </a:lnTo>
                  <a:lnTo>
                    <a:pt x="2527" y="2560460"/>
                  </a:lnTo>
                  <a:lnTo>
                    <a:pt x="2620" y="2561673"/>
                  </a:lnTo>
                  <a:lnTo>
                    <a:pt x="22944" y="2627378"/>
                  </a:lnTo>
                  <a:lnTo>
                    <a:pt x="61951" y="2688911"/>
                  </a:lnTo>
                  <a:lnTo>
                    <a:pt x="87925" y="2717817"/>
                  </a:lnTo>
                  <a:lnTo>
                    <a:pt x="117927" y="2745323"/>
                  </a:lnTo>
                  <a:lnTo>
                    <a:pt x="151744" y="2771312"/>
                  </a:lnTo>
                  <a:lnTo>
                    <a:pt x="189161" y="2795663"/>
                  </a:lnTo>
                  <a:lnTo>
                    <a:pt x="229964" y="2818260"/>
                  </a:lnTo>
                  <a:lnTo>
                    <a:pt x="273939" y="2838982"/>
                  </a:lnTo>
                  <a:lnTo>
                    <a:pt x="320873" y="2857711"/>
                  </a:lnTo>
                  <a:lnTo>
                    <a:pt x="370550" y="2874328"/>
                  </a:lnTo>
                  <a:lnTo>
                    <a:pt x="422757" y="2888715"/>
                  </a:lnTo>
                  <a:lnTo>
                    <a:pt x="477280" y="2900752"/>
                  </a:lnTo>
                  <a:lnTo>
                    <a:pt x="533904" y="2910321"/>
                  </a:lnTo>
                  <a:lnTo>
                    <a:pt x="592417" y="2917303"/>
                  </a:lnTo>
                  <a:lnTo>
                    <a:pt x="652602" y="2921580"/>
                  </a:lnTo>
                  <a:lnTo>
                    <a:pt x="714248" y="2923032"/>
                  </a:lnTo>
                  <a:lnTo>
                    <a:pt x="714248" y="2915958"/>
                  </a:lnTo>
                  <a:lnTo>
                    <a:pt x="3652620" y="2915958"/>
                  </a:lnTo>
                  <a:lnTo>
                    <a:pt x="3699842" y="2910321"/>
                  </a:lnTo>
                  <a:lnTo>
                    <a:pt x="3708346" y="2908884"/>
                  </a:lnTo>
                  <a:lnTo>
                    <a:pt x="713994" y="2908884"/>
                  </a:lnTo>
                  <a:lnTo>
                    <a:pt x="654632" y="2907484"/>
                  </a:lnTo>
                  <a:lnTo>
                    <a:pt x="596651" y="2903362"/>
                  </a:lnTo>
                  <a:lnTo>
                    <a:pt x="540279" y="2896631"/>
                  </a:lnTo>
                  <a:lnTo>
                    <a:pt x="485719" y="2887407"/>
                  </a:lnTo>
                  <a:lnTo>
                    <a:pt x="433178" y="2875803"/>
                  </a:lnTo>
                  <a:lnTo>
                    <a:pt x="382863" y="2861934"/>
                  </a:lnTo>
                  <a:lnTo>
                    <a:pt x="334980" y="2845914"/>
                  </a:lnTo>
                  <a:lnTo>
                    <a:pt x="289737" y="2827857"/>
                  </a:lnTo>
                  <a:lnTo>
                    <a:pt x="247340" y="2807879"/>
                  </a:lnTo>
                  <a:lnTo>
                    <a:pt x="207998" y="2786093"/>
                  </a:lnTo>
                  <a:lnTo>
                    <a:pt x="171916" y="2762614"/>
                  </a:lnTo>
                  <a:lnTo>
                    <a:pt x="139302" y="2737556"/>
                  </a:lnTo>
                  <a:lnTo>
                    <a:pt x="110363" y="2711034"/>
                  </a:lnTo>
                  <a:lnTo>
                    <a:pt x="64341" y="2654053"/>
                  </a:lnTo>
                  <a:lnTo>
                    <a:pt x="35508" y="2592588"/>
                  </a:lnTo>
                  <a:lnTo>
                    <a:pt x="25527" y="2527554"/>
                  </a:lnTo>
                  <a:lnTo>
                    <a:pt x="25781" y="2527554"/>
                  </a:lnTo>
                  <a:lnTo>
                    <a:pt x="25781" y="395478"/>
                  </a:lnTo>
                  <a:lnTo>
                    <a:pt x="35751" y="330461"/>
                  </a:lnTo>
                  <a:lnTo>
                    <a:pt x="64560" y="269010"/>
                  </a:lnTo>
                  <a:lnTo>
                    <a:pt x="110554" y="212040"/>
                  </a:lnTo>
                  <a:lnTo>
                    <a:pt x="139479" y="185520"/>
                  </a:lnTo>
                  <a:lnTo>
                    <a:pt x="172081" y="160464"/>
                  </a:lnTo>
                  <a:lnTo>
                    <a:pt x="208152" y="136985"/>
                  </a:lnTo>
                  <a:lnTo>
                    <a:pt x="247487" y="115197"/>
                  </a:lnTo>
                  <a:lnTo>
                    <a:pt x="289878" y="95216"/>
                  </a:lnTo>
                  <a:lnTo>
                    <a:pt x="335119" y="77155"/>
                  </a:lnTo>
                  <a:lnTo>
                    <a:pt x="383004" y="61128"/>
                  </a:lnTo>
                  <a:lnTo>
                    <a:pt x="433325" y="47250"/>
                  </a:lnTo>
                  <a:lnTo>
                    <a:pt x="485876" y="35636"/>
                  </a:lnTo>
                  <a:lnTo>
                    <a:pt x="540450" y="26399"/>
                  </a:lnTo>
                  <a:lnTo>
                    <a:pt x="596842" y="19654"/>
                  </a:lnTo>
                  <a:lnTo>
                    <a:pt x="654843" y="15515"/>
                  </a:lnTo>
                  <a:lnTo>
                    <a:pt x="714248" y="14097"/>
                  </a:lnTo>
                  <a:lnTo>
                    <a:pt x="714248" y="7112"/>
                  </a:lnTo>
                  <a:lnTo>
                    <a:pt x="3519551" y="7112"/>
                  </a:lnTo>
                  <a:lnTo>
                    <a:pt x="3519551" y="0"/>
                  </a:lnTo>
                  <a:close/>
                </a:path>
                <a:path w="4234180" h="2923540">
                  <a:moveTo>
                    <a:pt x="3519551" y="2915958"/>
                  </a:moveTo>
                  <a:lnTo>
                    <a:pt x="714248" y="2915958"/>
                  </a:lnTo>
                  <a:lnTo>
                    <a:pt x="714248" y="2923032"/>
                  </a:lnTo>
                  <a:lnTo>
                    <a:pt x="3519551" y="2923032"/>
                  </a:lnTo>
                  <a:lnTo>
                    <a:pt x="3519551" y="2915958"/>
                  </a:lnTo>
                  <a:close/>
                </a:path>
                <a:path w="4234180" h="2923540">
                  <a:moveTo>
                    <a:pt x="3652620" y="2915958"/>
                  </a:moveTo>
                  <a:lnTo>
                    <a:pt x="3519551" y="2915958"/>
                  </a:lnTo>
                  <a:lnTo>
                    <a:pt x="3519551" y="2923032"/>
                  </a:lnTo>
                  <a:lnTo>
                    <a:pt x="3581177" y="2921580"/>
                  </a:lnTo>
                  <a:lnTo>
                    <a:pt x="3641345" y="2917303"/>
                  </a:lnTo>
                  <a:lnTo>
                    <a:pt x="3652620" y="2915958"/>
                  </a:lnTo>
                  <a:close/>
                </a:path>
                <a:path w="4234180" h="2923540">
                  <a:moveTo>
                    <a:pt x="3519551" y="0"/>
                  </a:moveTo>
                  <a:lnTo>
                    <a:pt x="3519551" y="7112"/>
                  </a:lnTo>
                  <a:lnTo>
                    <a:pt x="714248" y="7112"/>
                  </a:lnTo>
                  <a:lnTo>
                    <a:pt x="714248" y="14097"/>
                  </a:lnTo>
                  <a:lnTo>
                    <a:pt x="3519424" y="14097"/>
                  </a:lnTo>
                  <a:lnTo>
                    <a:pt x="3579573" y="15515"/>
                  </a:lnTo>
                  <a:lnTo>
                    <a:pt x="3579063" y="15515"/>
                  </a:lnTo>
                  <a:lnTo>
                    <a:pt x="3637249" y="19654"/>
                  </a:lnTo>
                  <a:lnTo>
                    <a:pt x="3637066" y="19654"/>
                  </a:lnTo>
                  <a:lnTo>
                    <a:pt x="3693430" y="26399"/>
                  </a:lnTo>
                  <a:lnTo>
                    <a:pt x="3747971" y="35636"/>
                  </a:lnTo>
                  <a:lnTo>
                    <a:pt x="3800489" y="47250"/>
                  </a:lnTo>
                  <a:lnTo>
                    <a:pt x="3850779" y="61128"/>
                  </a:lnTo>
                  <a:lnTo>
                    <a:pt x="3898636" y="77155"/>
                  </a:lnTo>
                  <a:lnTo>
                    <a:pt x="3943853" y="95216"/>
                  </a:lnTo>
                  <a:lnTo>
                    <a:pt x="3986224" y="115197"/>
                  </a:lnTo>
                  <a:lnTo>
                    <a:pt x="4025543" y="136985"/>
                  </a:lnTo>
                  <a:lnTo>
                    <a:pt x="4061602" y="160464"/>
                  </a:lnTo>
                  <a:lnTo>
                    <a:pt x="4094195" y="185520"/>
                  </a:lnTo>
                  <a:lnTo>
                    <a:pt x="4123114" y="212040"/>
                  </a:lnTo>
                  <a:lnTo>
                    <a:pt x="4169105" y="269010"/>
                  </a:lnTo>
                  <a:lnTo>
                    <a:pt x="4197917" y="330461"/>
                  </a:lnTo>
                  <a:lnTo>
                    <a:pt x="4207891" y="395478"/>
                  </a:lnTo>
                  <a:lnTo>
                    <a:pt x="4207891" y="2527554"/>
                  </a:lnTo>
                  <a:lnTo>
                    <a:pt x="4197916" y="2592588"/>
                  </a:lnTo>
                  <a:lnTo>
                    <a:pt x="4169098" y="2654053"/>
                  </a:lnTo>
                  <a:lnTo>
                    <a:pt x="4123091" y="2711034"/>
                  </a:lnTo>
                  <a:lnTo>
                    <a:pt x="4094159" y="2737556"/>
                  </a:lnTo>
                  <a:lnTo>
                    <a:pt x="4061551" y="2762614"/>
                  </a:lnTo>
                  <a:lnTo>
                    <a:pt x="4025474" y="2786093"/>
                  </a:lnTo>
                  <a:lnTo>
                    <a:pt x="3986134" y="2807879"/>
                  </a:lnTo>
                  <a:lnTo>
                    <a:pt x="3943739" y="2827857"/>
                  </a:lnTo>
                  <a:lnTo>
                    <a:pt x="3898496" y="2845914"/>
                  </a:lnTo>
                  <a:lnTo>
                    <a:pt x="3850611" y="2861934"/>
                  </a:lnTo>
                  <a:lnTo>
                    <a:pt x="3800292" y="2875803"/>
                  </a:lnTo>
                  <a:lnTo>
                    <a:pt x="3747745" y="2887407"/>
                  </a:lnTo>
                  <a:lnTo>
                    <a:pt x="3693178" y="2896631"/>
                  </a:lnTo>
                  <a:lnTo>
                    <a:pt x="3636797" y="2903362"/>
                  </a:lnTo>
                  <a:lnTo>
                    <a:pt x="3578810" y="2907484"/>
                  </a:lnTo>
                  <a:lnTo>
                    <a:pt x="3519424" y="2908884"/>
                  </a:lnTo>
                  <a:lnTo>
                    <a:pt x="3708346" y="2908884"/>
                  </a:lnTo>
                  <a:lnTo>
                    <a:pt x="3756454" y="2900752"/>
                  </a:lnTo>
                  <a:lnTo>
                    <a:pt x="3810965" y="2888715"/>
                  </a:lnTo>
                  <a:lnTo>
                    <a:pt x="3863162" y="2874328"/>
                  </a:lnTo>
                  <a:lnTo>
                    <a:pt x="3912830" y="2857711"/>
                  </a:lnTo>
                  <a:lnTo>
                    <a:pt x="3959756" y="2838982"/>
                  </a:lnTo>
                  <a:lnTo>
                    <a:pt x="4003725" y="2818260"/>
                  </a:lnTo>
                  <a:lnTo>
                    <a:pt x="4044524" y="2795663"/>
                  </a:lnTo>
                  <a:lnTo>
                    <a:pt x="4081937" y="2771312"/>
                  </a:lnTo>
                  <a:lnTo>
                    <a:pt x="4115750" y="2745323"/>
                  </a:lnTo>
                  <a:lnTo>
                    <a:pt x="4145750" y="2717817"/>
                  </a:lnTo>
                  <a:lnTo>
                    <a:pt x="4171723" y="2688911"/>
                  </a:lnTo>
                  <a:lnTo>
                    <a:pt x="4210727" y="2627378"/>
                  </a:lnTo>
                  <a:lnTo>
                    <a:pt x="4231051" y="2561673"/>
                  </a:lnTo>
                  <a:lnTo>
                    <a:pt x="4233672" y="2527554"/>
                  </a:lnTo>
                  <a:lnTo>
                    <a:pt x="4233672" y="395478"/>
                  </a:lnTo>
                  <a:lnTo>
                    <a:pt x="4223328" y="328031"/>
                  </a:lnTo>
                  <a:lnTo>
                    <a:pt x="4193440" y="264286"/>
                  </a:lnTo>
                  <a:lnTo>
                    <a:pt x="4145724" y="205192"/>
                  </a:lnTo>
                  <a:lnTo>
                    <a:pt x="4115718" y="177686"/>
                  </a:lnTo>
                  <a:lnTo>
                    <a:pt x="4081897" y="151698"/>
                  </a:lnTo>
                  <a:lnTo>
                    <a:pt x="4044479" y="127348"/>
                  </a:lnTo>
                  <a:lnTo>
                    <a:pt x="4003675" y="104753"/>
                  </a:lnTo>
                  <a:lnTo>
                    <a:pt x="3959702" y="84033"/>
                  </a:lnTo>
                  <a:lnTo>
                    <a:pt x="3912774" y="65307"/>
                  </a:lnTo>
                  <a:lnTo>
                    <a:pt x="3863105" y="48692"/>
                  </a:lnTo>
                  <a:lnTo>
                    <a:pt x="3810910" y="34308"/>
                  </a:lnTo>
                  <a:lnTo>
                    <a:pt x="3756404" y="22274"/>
                  </a:lnTo>
                  <a:lnTo>
                    <a:pt x="3699800" y="12707"/>
                  </a:lnTo>
                  <a:lnTo>
                    <a:pt x="3641313" y="5726"/>
                  </a:lnTo>
                  <a:lnTo>
                    <a:pt x="3581159" y="1451"/>
                  </a:lnTo>
                  <a:lnTo>
                    <a:pt x="3519551" y="0"/>
                  </a:lnTo>
                  <a:close/>
                </a:path>
              </a:pathLst>
            </a:custGeom>
            <a:solidFill>
              <a:srgbClr val="FFFFFF"/>
            </a:solidFill>
          </p:spPr>
          <p:txBody>
            <a:bodyPr wrap="square" lIns="0" tIns="0" rIns="0" bIns="0" rtlCol="0"/>
            <a:lstStyle/>
            <a:p>
              <a:endParaRPr/>
            </a:p>
          </p:txBody>
        </p:sp>
      </p:grpSp>
      <p:sp>
        <p:nvSpPr>
          <p:cNvPr id="12" name="object 12"/>
          <p:cNvSpPr txBox="1"/>
          <p:nvPr/>
        </p:nvSpPr>
        <p:spPr>
          <a:xfrm>
            <a:off x="3302759" y="6253640"/>
            <a:ext cx="3949018" cy="2539157"/>
          </a:xfrm>
          <a:prstGeom prst="rect">
            <a:avLst/>
          </a:prstGeom>
        </p:spPr>
        <p:txBody>
          <a:bodyPr vert="horz" wrap="square" lIns="0" tIns="12700" rIns="0" bIns="0" rtlCol="0">
            <a:spAutoFit/>
          </a:bodyPr>
          <a:lstStyle/>
          <a:p>
            <a:pPr marL="12700">
              <a:lnSpc>
                <a:spcPts val="3400"/>
              </a:lnSpc>
              <a:spcBef>
                <a:spcPts val="100"/>
              </a:spcBef>
            </a:pPr>
            <a:r>
              <a:rPr sz="3000" dirty="0">
                <a:solidFill>
                  <a:srgbClr val="FFFFFF"/>
                </a:solidFill>
                <a:latin typeface="Times New Roman"/>
                <a:cs typeface="Times New Roman"/>
              </a:rPr>
              <a:t>MFRC522</a:t>
            </a:r>
            <a:r>
              <a:rPr sz="3000" spc="-15" dirty="0">
                <a:solidFill>
                  <a:srgbClr val="FFFFFF"/>
                </a:solidFill>
                <a:latin typeface="Times New Roman"/>
                <a:cs typeface="Times New Roman"/>
              </a:rPr>
              <a:t> </a:t>
            </a:r>
            <a:r>
              <a:rPr sz="3000" dirty="0">
                <a:solidFill>
                  <a:srgbClr val="FFFFFF"/>
                </a:solidFill>
                <a:latin typeface="Times New Roman"/>
                <a:cs typeface="Times New Roman"/>
              </a:rPr>
              <a:t>RFID </a:t>
            </a:r>
            <a:r>
              <a:rPr sz="3000" spc="-10" dirty="0">
                <a:solidFill>
                  <a:srgbClr val="FFFFFF"/>
                </a:solidFill>
                <a:latin typeface="Times New Roman"/>
                <a:cs typeface="Times New Roman"/>
              </a:rPr>
              <a:t>sensor</a:t>
            </a:r>
            <a:endParaRPr sz="3000" dirty="0">
              <a:latin typeface="Times New Roman"/>
              <a:cs typeface="Times New Roman"/>
            </a:endParaRPr>
          </a:p>
          <a:p>
            <a:pPr marL="12700">
              <a:lnSpc>
                <a:spcPts val="3200"/>
              </a:lnSpc>
            </a:pPr>
            <a:r>
              <a:rPr sz="3000" dirty="0">
                <a:solidFill>
                  <a:srgbClr val="FFFFFF"/>
                </a:solidFill>
                <a:latin typeface="Times New Roman"/>
                <a:cs typeface="Times New Roman"/>
              </a:rPr>
              <a:t>+ </a:t>
            </a:r>
            <a:r>
              <a:rPr sz="3000" spc="-10" dirty="0">
                <a:solidFill>
                  <a:srgbClr val="FFFFFF"/>
                </a:solidFill>
                <a:latin typeface="Times New Roman"/>
                <a:cs typeface="Times New Roman"/>
              </a:rPr>
              <a:t>DHT22</a:t>
            </a:r>
            <a:endParaRPr sz="3000" dirty="0">
              <a:latin typeface="Times New Roman"/>
              <a:cs typeface="Times New Roman"/>
            </a:endParaRPr>
          </a:p>
          <a:p>
            <a:pPr marL="12700">
              <a:lnSpc>
                <a:spcPts val="3295"/>
              </a:lnSpc>
            </a:pPr>
            <a:r>
              <a:rPr sz="3000" spc="-35" dirty="0">
                <a:solidFill>
                  <a:srgbClr val="FFFFFF"/>
                </a:solidFill>
                <a:latin typeface="Times New Roman"/>
                <a:cs typeface="Times New Roman"/>
              </a:rPr>
              <a:t>TEMPERATURE</a:t>
            </a:r>
            <a:r>
              <a:rPr sz="3000" spc="-130" dirty="0">
                <a:solidFill>
                  <a:srgbClr val="FFFFFF"/>
                </a:solidFill>
                <a:latin typeface="Times New Roman"/>
                <a:cs typeface="Times New Roman"/>
              </a:rPr>
              <a:t> </a:t>
            </a:r>
            <a:r>
              <a:rPr sz="3000" spc="-10" dirty="0">
                <a:solidFill>
                  <a:srgbClr val="FFFFFF"/>
                </a:solidFill>
                <a:latin typeface="Times New Roman"/>
                <a:cs typeface="Times New Roman"/>
              </a:rPr>
              <a:t>sensor</a:t>
            </a:r>
            <a:endParaRPr sz="3000" dirty="0">
              <a:latin typeface="Times New Roman"/>
              <a:cs typeface="Times New Roman"/>
            </a:endParaRPr>
          </a:p>
          <a:p>
            <a:pPr marL="344805" marR="297815" indent="-111760">
              <a:lnSpc>
                <a:spcPts val="2400"/>
              </a:lnSpc>
              <a:spcBef>
                <a:spcPts val="175"/>
              </a:spcBef>
            </a:pPr>
            <a:r>
              <a:rPr sz="2200" dirty="0">
                <a:solidFill>
                  <a:srgbClr val="FFFFFF"/>
                </a:solidFill>
                <a:latin typeface="Segoe UI Symbol"/>
                <a:cs typeface="Segoe UI Symbol"/>
              </a:rPr>
              <a:t>⚬</a:t>
            </a:r>
            <a:r>
              <a:rPr sz="2200" dirty="0">
                <a:solidFill>
                  <a:srgbClr val="FFFFFF"/>
                </a:solidFill>
                <a:latin typeface="Times New Roman"/>
                <a:cs typeface="Times New Roman"/>
              </a:rPr>
              <a:t>RFID</a:t>
            </a:r>
            <a:r>
              <a:rPr sz="2200" spc="-45" dirty="0">
                <a:solidFill>
                  <a:srgbClr val="FFFFFF"/>
                </a:solidFill>
                <a:latin typeface="Times New Roman"/>
                <a:cs typeface="Times New Roman"/>
              </a:rPr>
              <a:t> </a:t>
            </a:r>
            <a:r>
              <a:rPr sz="2200" dirty="0">
                <a:solidFill>
                  <a:srgbClr val="FFFFFF"/>
                </a:solidFill>
                <a:latin typeface="Times New Roman"/>
                <a:cs typeface="Times New Roman"/>
              </a:rPr>
              <a:t>sensor</a:t>
            </a:r>
            <a:r>
              <a:rPr sz="2200" spc="-55" dirty="0">
                <a:solidFill>
                  <a:srgbClr val="FFFFFF"/>
                </a:solidFill>
                <a:latin typeface="Times New Roman"/>
                <a:cs typeface="Times New Roman"/>
              </a:rPr>
              <a:t> </a:t>
            </a:r>
            <a:r>
              <a:rPr sz="2200" dirty="0">
                <a:solidFill>
                  <a:srgbClr val="FFFFFF"/>
                </a:solidFill>
                <a:latin typeface="Times New Roman"/>
                <a:cs typeface="Times New Roman"/>
              </a:rPr>
              <a:t>tracks</a:t>
            </a:r>
            <a:r>
              <a:rPr sz="2200" spc="-50" dirty="0">
                <a:solidFill>
                  <a:srgbClr val="FFFFFF"/>
                </a:solidFill>
                <a:latin typeface="Times New Roman"/>
                <a:cs typeface="Times New Roman"/>
              </a:rPr>
              <a:t> </a:t>
            </a:r>
            <a:r>
              <a:rPr sz="2200" spc="-20" dirty="0">
                <a:solidFill>
                  <a:srgbClr val="FFFFFF"/>
                </a:solidFill>
                <a:latin typeface="Times New Roman"/>
                <a:cs typeface="Times New Roman"/>
              </a:rPr>
              <a:t>food</a:t>
            </a:r>
            <a:r>
              <a:rPr lang="en-US" sz="2200" spc="-20" dirty="0">
                <a:solidFill>
                  <a:srgbClr val="FFFFFF"/>
                </a:solidFill>
                <a:latin typeface="Times New Roman"/>
                <a:cs typeface="Times New Roman"/>
              </a:rPr>
              <a:t>`</a:t>
            </a:r>
            <a:r>
              <a:rPr sz="2200" spc="-20" dirty="0">
                <a:solidFill>
                  <a:srgbClr val="FFFFFF"/>
                </a:solidFill>
                <a:latin typeface="Times New Roman"/>
                <a:cs typeface="Times New Roman"/>
              </a:rPr>
              <a:t> </a:t>
            </a:r>
            <a:r>
              <a:rPr sz="2200" dirty="0">
                <a:solidFill>
                  <a:srgbClr val="FFFFFF"/>
                </a:solidFill>
                <a:latin typeface="Times New Roman"/>
                <a:cs typeface="Times New Roman"/>
              </a:rPr>
              <a:t>items,</a:t>
            </a:r>
            <a:r>
              <a:rPr sz="2200" spc="-25" dirty="0">
                <a:solidFill>
                  <a:srgbClr val="FFFFFF"/>
                </a:solidFill>
                <a:latin typeface="Times New Roman"/>
                <a:cs typeface="Times New Roman"/>
              </a:rPr>
              <a:t> </a:t>
            </a:r>
            <a:r>
              <a:rPr sz="2200" dirty="0">
                <a:solidFill>
                  <a:srgbClr val="FFFFFF"/>
                </a:solidFill>
                <a:latin typeface="Times New Roman"/>
                <a:cs typeface="Times New Roman"/>
              </a:rPr>
              <a:t>while</a:t>
            </a:r>
            <a:r>
              <a:rPr sz="2200" spc="-50" dirty="0">
                <a:solidFill>
                  <a:srgbClr val="FFFFFF"/>
                </a:solidFill>
                <a:latin typeface="Times New Roman"/>
                <a:cs typeface="Times New Roman"/>
              </a:rPr>
              <a:t> </a:t>
            </a:r>
            <a:r>
              <a:rPr sz="2200" dirty="0">
                <a:solidFill>
                  <a:srgbClr val="FFFFFF"/>
                </a:solidFill>
                <a:latin typeface="Times New Roman"/>
                <a:cs typeface="Times New Roman"/>
              </a:rPr>
              <a:t>the</a:t>
            </a:r>
            <a:r>
              <a:rPr sz="2200" spc="-55" dirty="0">
                <a:solidFill>
                  <a:srgbClr val="FFFFFF"/>
                </a:solidFill>
                <a:latin typeface="Times New Roman"/>
                <a:cs typeface="Times New Roman"/>
              </a:rPr>
              <a:t> </a:t>
            </a:r>
            <a:r>
              <a:rPr sz="2200" spc="-10" dirty="0">
                <a:solidFill>
                  <a:srgbClr val="FFFFFF"/>
                </a:solidFill>
                <a:latin typeface="Times New Roman"/>
                <a:cs typeface="Times New Roman"/>
              </a:rPr>
              <a:t>temperature </a:t>
            </a:r>
            <a:r>
              <a:rPr sz="2200" dirty="0">
                <a:solidFill>
                  <a:srgbClr val="FFFFFF"/>
                </a:solidFill>
                <a:latin typeface="Times New Roman"/>
                <a:cs typeface="Times New Roman"/>
              </a:rPr>
              <a:t>and</a:t>
            </a:r>
            <a:r>
              <a:rPr sz="2200" spc="-50" dirty="0">
                <a:solidFill>
                  <a:srgbClr val="FFFFFF"/>
                </a:solidFill>
                <a:latin typeface="Times New Roman"/>
                <a:cs typeface="Times New Roman"/>
              </a:rPr>
              <a:t> </a:t>
            </a:r>
            <a:r>
              <a:rPr sz="2200" dirty="0">
                <a:solidFill>
                  <a:srgbClr val="FFFFFF"/>
                </a:solidFill>
                <a:latin typeface="Times New Roman"/>
                <a:cs typeface="Times New Roman"/>
              </a:rPr>
              <a:t>humidity</a:t>
            </a:r>
            <a:r>
              <a:rPr sz="2200" spc="-30" dirty="0">
                <a:solidFill>
                  <a:srgbClr val="FFFFFF"/>
                </a:solidFill>
                <a:latin typeface="Times New Roman"/>
                <a:cs typeface="Times New Roman"/>
              </a:rPr>
              <a:t> </a:t>
            </a:r>
            <a:r>
              <a:rPr sz="2200" dirty="0">
                <a:solidFill>
                  <a:srgbClr val="FFFFFF"/>
                </a:solidFill>
                <a:latin typeface="Times New Roman"/>
                <a:cs typeface="Times New Roman"/>
              </a:rPr>
              <a:t>sensor</a:t>
            </a:r>
            <a:r>
              <a:rPr sz="2200" spc="-55" dirty="0">
                <a:solidFill>
                  <a:srgbClr val="FFFFFF"/>
                </a:solidFill>
                <a:latin typeface="Times New Roman"/>
                <a:cs typeface="Times New Roman"/>
              </a:rPr>
              <a:t> </a:t>
            </a:r>
            <a:r>
              <a:rPr sz="2200" spc="-10" dirty="0">
                <a:solidFill>
                  <a:srgbClr val="FFFFFF"/>
                </a:solidFill>
                <a:latin typeface="Times New Roman"/>
                <a:cs typeface="Times New Roman"/>
              </a:rPr>
              <a:t>ensures </a:t>
            </a:r>
            <a:r>
              <a:rPr sz="2200" dirty="0">
                <a:solidFill>
                  <a:srgbClr val="FFFFFF"/>
                </a:solidFill>
                <a:latin typeface="Times New Roman"/>
                <a:cs typeface="Times New Roman"/>
              </a:rPr>
              <a:t>proper</a:t>
            </a:r>
            <a:r>
              <a:rPr sz="2200" spc="-65" dirty="0">
                <a:solidFill>
                  <a:srgbClr val="FFFFFF"/>
                </a:solidFill>
                <a:latin typeface="Times New Roman"/>
                <a:cs typeface="Times New Roman"/>
              </a:rPr>
              <a:t> </a:t>
            </a:r>
            <a:r>
              <a:rPr sz="2200" dirty="0">
                <a:solidFill>
                  <a:srgbClr val="FFFFFF"/>
                </a:solidFill>
                <a:latin typeface="Times New Roman"/>
                <a:cs typeface="Times New Roman"/>
              </a:rPr>
              <a:t>storage</a:t>
            </a:r>
            <a:r>
              <a:rPr sz="2200" spc="-65" dirty="0">
                <a:solidFill>
                  <a:srgbClr val="FFFFFF"/>
                </a:solidFill>
                <a:latin typeface="Times New Roman"/>
                <a:cs typeface="Times New Roman"/>
              </a:rPr>
              <a:t> </a:t>
            </a:r>
            <a:r>
              <a:rPr sz="2200" spc="-10" dirty="0">
                <a:solidFill>
                  <a:srgbClr val="FFFFFF"/>
                </a:solidFill>
                <a:latin typeface="Times New Roman"/>
                <a:cs typeface="Times New Roman"/>
              </a:rPr>
              <a:t>conditions.</a:t>
            </a:r>
            <a:endParaRPr sz="2200" dirty="0">
              <a:latin typeface="Times New Roman"/>
              <a:cs typeface="Times New Roman"/>
            </a:endParaRPr>
          </a:p>
        </p:txBody>
      </p:sp>
      <p:grpSp>
        <p:nvGrpSpPr>
          <p:cNvPr id="13" name="object 13"/>
          <p:cNvGrpSpPr/>
          <p:nvPr/>
        </p:nvGrpSpPr>
        <p:grpSpPr>
          <a:xfrm>
            <a:off x="9659111" y="6082031"/>
            <a:ext cx="2359660" cy="3270110"/>
            <a:chOff x="9659111" y="6376415"/>
            <a:chExt cx="2359660" cy="2967064"/>
          </a:xfrm>
        </p:grpSpPr>
        <p:sp>
          <p:nvSpPr>
            <p:cNvPr id="14" name="object 14"/>
            <p:cNvSpPr/>
            <p:nvPr/>
          </p:nvSpPr>
          <p:spPr>
            <a:xfrm>
              <a:off x="9666731" y="6382511"/>
              <a:ext cx="2344420" cy="2960968"/>
            </a:xfrm>
            <a:custGeom>
              <a:avLst/>
              <a:gdLst/>
              <a:ahLst/>
              <a:cxnLst/>
              <a:rect l="l" t="t" r="r" b="b"/>
              <a:pathLst>
                <a:path w="2344420" h="2868295">
                  <a:moveTo>
                    <a:pt x="1953260" y="0"/>
                  </a:moveTo>
                  <a:lnTo>
                    <a:pt x="390651" y="0"/>
                  </a:lnTo>
                  <a:lnTo>
                    <a:pt x="341670" y="2983"/>
                  </a:lnTo>
                  <a:lnTo>
                    <a:pt x="294498" y="11695"/>
                  </a:lnTo>
                  <a:lnTo>
                    <a:pt x="249502" y="25777"/>
                  </a:lnTo>
                  <a:lnTo>
                    <a:pt x="207051" y="44870"/>
                  </a:lnTo>
                  <a:lnTo>
                    <a:pt x="167510" y="68615"/>
                  </a:lnTo>
                  <a:lnTo>
                    <a:pt x="131246" y="96655"/>
                  </a:lnTo>
                  <a:lnTo>
                    <a:pt x="98627" y="128629"/>
                  </a:lnTo>
                  <a:lnTo>
                    <a:pt x="70020" y="164180"/>
                  </a:lnTo>
                  <a:lnTo>
                    <a:pt x="45791" y="202949"/>
                  </a:lnTo>
                  <a:lnTo>
                    <a:pt x="26308" y="244577"/>
                  </a:lnTo>
                  <a:lnTo>
                    <a:pt x="11937" y="288706"/>
                  </a:lnTo>
                  <a:lnTo>
                    <a:pt x="3045" y="334977"/>
                  </a:lnTo>
                  <a:lnTo>
                    <a:pt x="0" y="383032"/>
                  </a:lnTo>
                  <a:lnTo>
                    <a:pt x="0" y="2485136"/>
                  </a:lnTo>
                  <a:lnTo>
                    <a:pt x="3045" y="2533180"/>
                  </a:lnTo>
                  <a:lnTo>
                    <a:pt x="11937" y="2579444"/>
                  </a:lnTo>
                  <a:lnTo>
                    <a:pt x="26308" y="2623569"/>
                  </a:lnTo>
                  <a:lnTo>
                    <a:pt x="45791" y="2665196"/>
                  </a:lnTo>
                  <a:lnTo>
                    <a:pt x="70020" y="2703965"/>
                  </a:lnTo>
                  <a:lnTo>
                    <a:pt x="98627" y="2739518"/>
                  </a:lnTo>
                  <a:lnTo>
                    <a:pt x="131246" y="2771495"/>
                  </a:lnTo>
                  <a:lnTo>
                    <a:pt x="167510" y="2799538"/>
                  </a:lnTo>
                  <a:lnTo>
                    <a:pt x="207051" y="2823287"/>
                  </a:lnTo>
                  <a:lnTo>
                    <a:pt x="249502" y="2842384"/>
                  </a:lnTo>
                  <a:lnTo>
                    <a:pt x="294498" y="2856469"/>
                  </a:lnTo>
                  <a:lnTo>
                    <a:pt x="341670" y="2865183"/>
                  </a:lnTo>
                  <a:lnTo>
                    <a:pt x="390651" y="2868168"/>
                  </a:lnTo>
                  <a:lnTo>
                    <a:pt x="1953260" y="2868168"/>
                  </a:lnTo>
                  <a:lnTo>
                    <a:pt x="2002266" y="2865183"/>
                  </a:lnTo>
                  <a:lnTo>
                    <a:pt x="2049455" y="2856469"/>
                  </a:lnTo>
                  <a:lnTo>
                    <a:pt x="2094461" y="2842384"/>
                  </a:lnTo>
                  <a:lnTo>
                    <a:pt x="2136917" y="2823287"/>
                  </a:lnTo>
                  <a:lnTo>
                    <a:pt x="2176457" y="2799538"/>
                  </a:lnTo>
                  <a:lnTo>
                    <a:pt x="2212716" y="2771495"/>
                  </a:lnTo>
                  <a:lnTo>
                    <a:pt x="2245327" y="2739518"/>
                  </a:lnTo>
                  <a:lnTo>
                    <a:pt x="2273926" y="2703965"/>
                  </a:lnTo>
                  <a:lnTo>
                    <a:pt x="2298145" y="2665196"/>
                  </a:lnTo>
                  <a:lnTo>
                    <a:pt x="2317619" y="2623569"/>
                  </a:lnTo>
                  <a:lnTo>
                    <a:pt x="2331982" y="2579444"/>
                  </a:lnTo>
                  <a:lnTo>
                    <a:pt x="2340868" y="2533180"/>
                  </a:lnTo>
                  <a:lnTo>
                    <a:pt x="2343912" y="2485136"/>
                  </a:lnTo>
                  <a:lnTo>
                    <a:pt x="2343912" y="383032"/>
                  </a:lnTo>
                  <a:lnTo>
                    <a:pt x="2340866" y="334977"/>
                  </a:lnTo>
                  <a:lnTo>
                    <a:pt x="2331974" y="288706"/>
                  </a:lnTo>
                  <a:lnTo>
                    <a:pt x="2317603" y="244577"/>
                  </a:lnTo>
                  <a:lnTo>
                    <a:pt x="2298120" y="202949"/>
                  </a:lnTo>
                  <a:lnTo>
                    <a:pt x="2273891" y="164180"/>
                  </a:lnTo>
                  <a:lnTo>
                    <a:pt x="2245284" y="128629"/>
                  </a:lnTo>
                  <a:lnTo>
                    <a:pt x="2212665" y="96655"/>
                  </a:lnTo>
                  <a:lnTo>
                    <a:pt x="2176401" y="68615"/>
                  </a:lnTo>
                  <a:lnTo>
                    <a:pt x="2136860" y="44870"/>
                  </a:lnTo>
                  <a:lnTo>
                    <a:pt x="2094409" y="25777"/>
                  </a:lnTo>
                  <a:lnTo>
                    <a:pt x="2049413" y="11695"/>
                  </a:lnTo>
                  <a:lnTo>
                    <a:pt x="2002241" y="2983"/>
                  </a:lnTo>
                  <a:lnTo>
                    <a:pt x="1953260" y="0"/>
                  </a:lnTo>
                  <a:close/>
                </a:path>
              </a:pathLst>
            </a:custGeom>
            <a:solidFill>
              <a:srgbClr val="4471C4"/>
            </a:solidFill>
          </p:spPr>
          <p:txBody>
            <a:bodyPr wrap="square" lIns="0" tIns="0" rIns="0" bIns="0" rtlCol="0"/>
            <a:lstStyle/>
            <a:p>
              <a:endParaRPr dirty="0"/>
            </a:p>
          </p:txBody>
        </p:sp>
        <p:sp>
          <p:nvSpPr>
            <p:cNvPr id="15" name="object 15"/>
            <p:cNvSpPr/>
            <p:nvPr/>
          </p:nvSpPr>
          <p:spPr>
            <a:xfrm>
              <a:off x="9659111" y="6376415"/>
              <a:ext cx="2359660" cy="2882265"/>
            </a:xfrm>
            <a:custGeom>
              <a:avLst/>
              <a:gdLst/>
              <a:ahLst/>
              <a:cxnLst/>
              <a:rect l="l" t="t" r="r" b="b"/>
              <a:pathLst>
                <a:path w="2359659" h="2882265">
                  <a:moveTo>
                    <a:pt x="1961134" y="0"/>
                  </a:moveTo>
                  <a:lnTo>
                    <a:pt x="398018" y="0"/>
                  </a:lnTo>
                  <a:lnTo>
                    <a:pt x="348087" y="3038"/>
                  </a:lnTo>
                  <a:lnTo>
                    <a:pt x="300009" y="11911"/>
                  </a:lnTo>
                  <a:lnTo>
                    <a:pt x="254156" y="26252"/>
                  </a:lnTo>
                  <a:lnTo>
                    <a:pt x="210899" y="45694"/>
                  </a:lnTo>
                  <a:lnTo>
                    <a:pt x="170614" y="69873"/>
                  </a:lnTo>
                  <a:lnTo>
                    <a:pt x="133671" y="98421"/>
                  </a:lnTo>
                  <a:lnTo>
                    <a:pt x="100444" y="130974"/>
                  </a:lnTo>
                  <a:lnTo>
                    <a:pt x="71306" y="167165"/>
                  </a:lnTo>
                  <a:lnTo>
                    <a:pt x="46630" y="206629"/>
                  </a:lnTo>
                  <a:lnTo>
                    <a:pt x="26788" y="248999"/>
                  </a:lnTo>
                  <a:lnTo>
                    <a:pt x="12154" y="293910"/>
                  </a:lnTo>
                  <a:lnTo>
                    <a:pt x="3100" y="340995"/>
                  </a:lnTo>
                  <a:lnTo>
                    <a:pt x="0" y="389889"/>
                  </a:lnTo>
                  <a:lnTo>
                    <a:pt x="126" y="2493996"/>
                  </a:lnTo>
                  <a:lnTo>
                    <a:pt x="2990" y="2539154"/>
                  </a:lnTo>
                  <a:lnTo>
                    <a:pt x="3100" y="2540893"/>
                  </a:lnTo>
                  <a:lnTo>
                    <a:pt x="12154" y="2587981"/>
                  </a:lnTo>
                  <a:lnTo>
                    <a:pt x="26788" y="2632894"/>
                  </a:lnTo>
                  <a:lnTo>
                    <a:pt x="46630" y="2675265"/>
                  </a:lnTo>
                  <a:lnTo>
                    <a:pt x="71306" y="2714729"/>
                  </a:lnTo>
                  <a:lnTo>
                    <a:pt x="100444" y="2750919"/>
                  </a:lnTo>
                  <a:lnTo>
                    <a:pt x="133671" y="2783470"/>
                  </a:lnTo>
                  <a:lnTo>
                    <a:pt x="170614" y="2812017"/>
                  </a:lnTo>
                  <a:lnTo>
                    <a:pt x="210899" y="2836194"/>
                  </a:lnTo>
                  <a:lnTo>
                    <a:pt x="254156" y="2855635"/>
                  </a:lnTo>
                  <a:lnTo>
                    <a:pt x="300009" y="2869974"/>
                  </a:lnTo>
                  <a:lnTo>
                    <a:pt x="348087" y="2878845"/>
                  </a:lnTo>
                  <a:lnTo>
                    <a:pt x="398018" y="2881884"/>
                  </a:lnTo>
                  <a:lnTo>
                    <a:pt x="398018" y="2874911"/>
                  </a:lnTo>
                  <a:lnTo>
                    <a:pt x="2032383" y="2874911"/>
                  </a:lnTo>
                  <a:lnTo>
                    <a:pt x="2059142" y="2869974"/>
                  </a:lnTo>
                  <a:lnTo>
                    <a:pt x="2065648" y="2867939"/>
                  </a:lnTo>
                  <a:lnTo>
                    <a:pt x="397891" y="2867939"/>
                  </a:lnTo>
                  <a:lnTo>
                    <a:pt x="349796" y="2865010"/>
                  </a:lnTo>
                  <a:lnTo>
                    <a:pt x="303465" y="2856458"/>
                  </a:lnTo>
                  <a:lnTo>
                    <a:pt x="259276" y="2842635"/>
                  </a:lnTo>
                  <a:lnTo>
                    <a:pt x="217585" y="2823894"/>
                  </a:lnTo>
                  <a:lnTo>
                    <a:pt x="178753" y="2800586"/>
                  </a:lnTo>
                  <a:lnTo>
                    <a:pt x="143139" y="2773064"/>
                  </a:lnTo>
                  <a:lnTo>
                    <a:pt x="111103" y="2741680"/>
                  </a:lnTo>
                  <a:lnTo>
                    <a:pt x="83006" y="2706786"/>
                  </a:lnTo>
                  <a:lnTo>
                    <a:pt x="59208" y="2668734"/>
                  </a:lnTo>
                  <a:lnTo>
                    <a:pt x="40070" y="2627877"/>
                  </a:lnTo>
                  <a:lnTo>
                    <a:pt x="25953" y="2584566"/>
                  </a:lnTo>
                  <a:lnTo>
                    <a:pt x="17217" y="2539154"/>
                  </a:lnTo>
                  <a:lnTo>
                    <a:pt x="14351" y="2493996"/>
                  </a:lnTo>
                  <a:lnTo>
                    <a:pt x="14351" y="389889"/>
                  </a:lnTo>
                  <a:lnTo>
                    <a:pt x="17339" y="342754"/>
                  </a:lnTo>
                  <a:lnTo>
                    <a:pt x="26064" y="297360"/>
                  </a:lnTo>
                  <a:lnTo>
                    <a:pt x="40167" y="254061"/>
                  </a:lnTo>
                  <a:lnTo>
                    <a:pt x="59289" y="213210"/>
                  </a:lnTo>
                  <a:lnTo>
                    <a:pt x="83072" y="175161"/>
                  </a:lnTo>
                  <a:lnTo>
                    <a:pt x="111155" y="140265"/>
                  </a:lnTo>
                  <a:lnTo>
                    <a:pt x="143181" y="108876"/>
                  </a:lnTo>
                  <a:lnTo>
                    <a:pt x="178790" y="81348"/>
                  </a:lnTo>
                  <a:lnTo>
                    <a:pt x="217623" y="58033"/>
                  </a:lnTo>
                  <a:lnTo>
                    <a:pt x="259321" y="39285"/>
                  </a:lnTo>
                  <a:lnTo>
                    <a:pt x="303526" y="25456"/>
                  </a:lnTo>
                  <a:lnTo>
                    <a:pt x="349877" y="16900"/>
                  </a:lnTo>
                  <a:lnTo>
                    <a:pt x="398018" y="13970"/>
                  </a:lnTo>
                  <a:lnTo>
                    <a:pt x="398018" y="6985"/>
                  </a:lnTo>
                  <a:lnTo>
                    <a:pt x="1961134" y="6985"/>
                  </a:lnTo>
                  <a:lnTo>
                    <a:pt x="1961134" y="0"/>
                  </a:lnTo>
                  <a:close/>
                </a:path>
                <a:path w="2359659" h="2882265">
                  <a:moveTo>
                    <a:pt x="1961134" y="2874911"/>
                  </a:moveTo>
                  <a:lnTo>
                    <a:pt x="398018" y="2874911"/>
                  </a:lnTo>
                  <a:lnTo>
                    <a:pt x="398018" y="2881884"/>
                  </a:lnTo>
                  <a:lnTo>
                    <a:pt x="1961134" y="2881884"/>
                  </a:lnTo>
                  <a:lnTo>
                    <a:pt x="1961134" y="2874911"/>
                  </a:lnTo>
                  <a:close/>
                </a:path>
                <a:path w="2359659" h="2882265">
                  <a:moveTo>
                    <a:pt x="2032383" y="2874911"/>
                  </a:moveTo>
                  <a:lnTo>
                    <a:pt x="1961134" y="2874911"/>
                  </a:lnTo>
                  <a:lnTo>
                    <a:pt x="1961134" y="2881884"/>
                  </a:lnTo>
                  <a:lnTo>
                    <a:pt x="2011064" y="2878845"/>
                  </a:lnTo>
                  <a:lnTo>
                    <a:pt x="2032383" y="2874911"/>
                  </a:lnTo>
                  <a:close/>
                </a:path>
                <a:path w="2359659" h="2882265">
                  <a:moveTo>
                    <a:pt x="1961134" y="0"/>
                  </a:moveTo>
                  <a:lnTo>
                    <a:pt x="1961134" y="6985"/>
                  </a:lnTo>
                  <a:lnTo>
                    <a:pt x="398018" y="6985"/>
                  </a:lnTo>
                  <a:lnTo>
                    <a:pt x="398018" y="13970"/>
                  </a:lnTo>
                  <a:lnTo>
                    <a:pt x="1961134" y="13970"/>
                  </a:lnTo>
                  <a:lnTo>
                    <a:pt x="2009246" y="16900"/>
                  </a:lnTo>
                  <a:lnTo>
                    <a:pt x="2055575" y="25456"/>
                  </a:lnTo>
                  <a:lnTo>
                    <a:pt x="2099761" y="39285"/>
                  </a:lnTo>
                  <a:lnTo>
                    <a:pt x="2141443" y="58033"/>
                  </a:lnTo>
                  <a:lnTo>
                    <a:pt x="2180264" y="81348"/>
                  </a:lnTo>
                  <a:lnTo>
                    <a:pt x="2215863" y="108876"/>
                  </a:lnTo>
                  <a:lnTo>
                    <a:pt x="2247881" y="140265"/>
                  </a:lnTo>
                  <a:lnTo>
                    <a:pt x="2275959" y="175161"/>
                  </a:lnTo>
                  <a:lnTo>
                    <a:pt x="2299738" y="213210"/>
                  </a:lnTo>
                  <a:lnTo>
                    <a:pt x="2318858" y="254061"/>
                  </a:lnTo>
                  <a:lnTo>
                    <a:pt x="2332961" y="297360"/>
                  </a:lnTo>
                  <a:lnTo>
                    <a:pt x="2341685" y="342754"/>
                  </a:lnTo>
                  <a:lnTo>
                    <a:pt x="2344674" y="389889"/>
                  </a:lnTo>
                  <a:lnTo>
                    <a:pt x="2344547" y="2493996"/>
                  </a:lnTo>
                  <a:lnTo>
                    <a:pt x="2341685" y="2539154"/>
                  </a:lnTo>
                  <a:lnTo>
                    <a:pt x="2332961" y="2584566"/>
                  </a:lnTo>
                  <a:lnTo>
                    <a:pt x="2318858" y="2627877"/>
                  </a:lnTo>
                  <a:lnTo>
                    <a:pt x="2299738" y="2668734"/>
                  </a:lnTo>
                  <a:lnTo>
                    <a:pt x="2275959" y="2706786"/>
                  </a:lnTo>
                  <a:lnTo>
                    <a:pt x="2247881" y="2741680"/>
                  </a:lnTo>
                  <a:lnTo>
                    <a:pt x="2215863" y="2773064"/>
                  </a:lnTo>
                  <a:lnTo>
                    <a:pt x="2180264" y="2800586"/>
                  </a:lnTo>
                  <a:lnTo>
                    <a:pt x="2141443" y="2823894"/>
                  </a:lnTo>
                  <a:lnTo>
                    <a:pt x="2099761" y="2842635"/>
                  </a:lnTo>
                  <a:lnTo>
                    <a:pt x="2055575" y="2856458"/>
                  </a:lnTo>
                  <a:lnTo>
                    <a:pt x="2009246" y="2865010"/>
                  </a:lnTo>
                  <a:lnTo>
                    <a:pt x="1961134" y="2867939"/>
                  </a:lnTo>
                  <a:lnTo>
                    <a:pt x="2065648" y="2867939"/>
                  </a:lnTo>
                  <a:lnTo>
                    <a:pt x="2104995" y="2855635"/>
                  </a:lnTo>
                  <a:lnTo>
                    <a:pt x="2148252" y="2836194"/>
                  </a:lnTo>
                  <a:lnTo>
                    <a:pt x="2188537" y="2812017"/>
                  </a:lnTo>
                  <a:lnTo>
                    <a:pt x="2225480" y="2783470"/>
                  </a:lnTo>
                  <a:lnTo>
                    <a:pt x="2258707" y="2750919"/>
                  </a:lnTo>
                  <a:lnTo>
                    <a:pt x="2287845" y="2714729"/>
                  </a:lnTo>
                  <a:lnTo>
                    <a:pt x="2312521" y="2675265"/>
                  </a:lnTo>
                  <a:lnTo>
                    <a:pt x="2332363" y="2632894"/>
                  </a:lnTo>
                  <a:lnTo>
                    <a:pt x="2346997" y="2587981"/>
                  </a:lnTo>
                  <a:lnTo>
                    <a:pt x="2356051" y="2540893"/>
                  </a:lnTo>
                  <a:lnTo>
                    <a:pt x="2359025" y="2493996"/>
                  </a:lnTo>
                  <a:lnTo>
                    <a:pt x="2359152" y="389889"/>
                  </a:lnTo>
                  <a:lnTo>
                    <a:pt x="2356162" y="342754"/>
                  </a:lnTo>
                  <a:lnTo>
                    <a:pt x="2346997" y="293910"/>
                  </a:lnTo>
                  <a:lnTo>
                    <a:pt x="2332363" y="248999"/>
                  </a:lnTo>
                  <a:lnTo>
                    <a:pt x="2312521" y="206629"/>
                  </a:lnTo>
                  <a:lnTo>
                    <a:pt x="2287845" y="167165"/>
                  </a:lnTo>
                  <a:lnTo>
                    <a:pt x="2258707" y="130974"/>
                  </a:lnTo>
                  <a:lnTo>
                    <a:pt x="2225480" y="98421"/>
                  </a:lnTo>
                  <a:lnTo>
                    <a:pt x="2188537" y="69873"/>
                  </a:lnTo>
                  <a:lnTo>
                    <a:pt x="2148252" y="45694"/>
                  </a:lnTo>
                  <a:lnTo>
                    <a:pt x="2104995" y="26252"/>
                  </a:lnTo>
                  <a:lnTo>
                    <a:pt x="2059142" y="11911"/>
                  </a:lnTo>
                  <a:lnTo>
                    <a:pt x="2011064" y="3038"/>
                  </a:lnTo>
                  <a:lnTo>
                    <a:pt x="1961134" y="0"/>
                  </a:lnTo>
                  <a:close/>
                </a:path>
              </a:pathLst>
            </a:custGeom>
            <a:solidFill>
              <a:srgbClr val="FFFFFF"/>
            </a:solidFill>
          </p:spPr>
          <p:txBody>
            <a:bodyPr wrap="square" lIns="0" tIns="0" rIns="0" bIns="0" rtlCol="0"/>
            <a:lstStyle/>
            <a:p>
              <a:endParaRPr/>
            </a:p>
          </p:txBody>
        </p:sp>
      </p:grpSp>
      <p:sp>
        <p:nvSpPr>
          <p:cNvPr id="16" name="object 16"/>
          <p:cNvSpPr txBox="1"/>
          <p:nvPr/>
        </p:nvSpPr>
        <p:spPr>
          <a:xfrm>
            <a:off x="9821926" y="6298315"/>
            <a:ext cx="1987550" cy="1706878"/>
          </a:xfrm>
          <a:prstGeom prst="rect">
            <a:avLst/>
          </a:prstGeom>
        </p:spPr>
        <p:txBody>
          <a:bodyPr vert="horz" wrap="square" lIns="0" tIns="12700" rIns="0" bIns="0" rtlCol="0">
            <a:spAutoFit/>
          </a:bodyPr>
          <a:lstStyle/>
          <a:p>
            <a:pPr marL="12700">
              <a:lnSpc>
                <a:spcPts val="3495"/>
              </a:lnSpc>
              <a:spcBef>
                <a:spcPts val="100"/>
              </a:spcBef>
            </a:pPr>
            <a:r>
              <a:rPr sz="3000" spc="-70" dirty="0">
                <a:solidFill>
                  <a:srgbClr val="FFFFFF"/>
                </a:solidFill>
                <a:latin typeface="Times New Roman"/>
                <a:cs typeface="Times New Roman"/>
              </a:rPr>
              <a:t>DATABASE</a:t>
            </a:r>
            <a:endParaRPr sz="3000" dirty="0">
              <a:latin typeface="Times New Roman"/>
              <a:cs typeface="Times New Roman"/>
            </a:endParaRPr>
          </a:p>
          <a:p>
            <a:pPr marL="344805" marR="99060" indent="-111760">
              <a:lnSpc>
                <a:spcPct val="90900"/>
              </a:lnSpc>
              <a:spcBef>
                <a:spcPts val="135"/>
              </a:spcBef>
            </a:pPr>
            <a:r>
              <a:rPr sz="2200" dirty="0">
                <a:solidFill>
                  <a:srgbClr val="FFFFFF"/>
                </a:solidFill>
                <a:latin typeface="Segoe UI Symbol"/>
                <a:cs typeface="Segoe UI Symbol"/>
              </a:rPr>
              <a:t>⚬</a:t>
            </a:r>
            <a:r>
              <a:rPr sz="2200" dirty="0">
                <a:solidFill>
                  <a:srgbClr val="FFFFFF"/>
                </a:solidFill>
                <a:latin typeface="Times New Roman"/>
                <a:cs typeface="Times New Roman"/>
              </a:rPr>
              <a:t>Stores</a:t>
            </a:r>
            <a:r>
              <a:rPr sz="2200" spc="-65" dirty="0">
                <a:solidFill>
                  <a:srgbClr val="FFFFFF"/>
                </a:solidFill>
                <a:latin typeface="Times New Roman"/>
                <a:cs typeface="Times New Roman"/>
              </a:rPr>
              <a:t> </a:t>
            </a:r>
            <a:r>
              <a:rPr sz="2200" spc="-20" dirty="0">
                <a:solidFill>
                  <a:srgbClr val="FFFFFF"/>
                </a:solidFill>
                <a:latin typeface="Times New Roman"/>
                <a:cs typeface="Times New Roman"/>
              </a:rPr>
              <a:t>food </a:t>
            </a:r>
            <a:r>
              <a:rPr sz="2200" spc="-10" dirty="0">
                <a:solidFill>
                  <a:srgbClr val="FFFFFF"/>
                </a:solidFill>
                <a:latin typeface="Times New Roman"/>
                <a:cs typeface="Times New Roman"/>
              </a:rPr>
              <a:t>details</a:t>
            </a:r>
            <a:r>
              <a:rPr sz="2200" spc="-5" dirty="0">
                <a:solidFill>
                  <a:srgbClr val="FFFFFF"/>
                </a:solidFill>
                <a:latin typeface="Times New Roman"/>
                <a:cs typeface="Times New Roman"/>
              </a:rPr>
              <a:t> </a:t>
            </a:r>
            <a:r>
              <a:rPr sz="2200" spc="-25" dirty="0">
                <a:solidFill>
                  <a:srgbClr val="FFFFFF"/>
                </a:solidFill>
                <a:latin typeface="Times New Roman"/>
                <a:cs typeface="Times New Roman"/>
              </a:rPr>
              <a:t>and </a:t>
            </a:r>
            <a:r>
              <a:rPr sz="2200" dirty="0">
                <a:solidFill>
                  <a:srgbClr val="FFFFFF"/>
                </a:solidFill>
                <a:latin typeface="Times New Roman"/>
                <a:cs typeface="Times New Roman"/>
              </a:rPr>
              <a:t>sensor</a:t>
            </a:r>
            <a:r>
              <a:rPr sz="2200" spc="-40" dirty="0">
                <a:solidFill>
                  <a:srgbClr val="FFFFFF"/>
                </a:solidFill>
                <a:latin typeface="Times New Roman"/>
                <a:cs typeface="Times New Roman"/>
              </a:rPr>
              <a:t> </a:t>
            </a:r>
            <a:r>
              <a:rPr sz="2200" dirty="0">
                <a:solidFill>
                  <a:srgbClr val="FFFFFF"/>
                </a:solidFill>
                <a:latin typeface="Times New Roman"/>
                <a:cs typeface="Times New Roman"/>
              </a:rPr>
              <a:t>data</a:t>
            </a:r>
            <a:r>
              <a:rPr sz="2200" spc="-45" dirty="0">
                <a:solidFill>
                  <a:srgbClr val="FFFFFF"/>
                </a:solidFill>
                <a:latin typeface="Times New Roman"/>
                <a:cs typeface="Times New Roman"/>
              </a:rPr>
              <a:t> </a:t>
            </a:r>
            <a:r>
              <a:rPr sz="2200" spc="-25" dirty="0">
                <a:solidFill>
                  <a:srgbClr val="FFFFFF"/>
                </a:solidFill>
                <a:latin typeface="Times New Roman"/>
                <a:cs typeface="Times New Roman"/>
              </a:rPr>
              <a:t>in </a:t>
            </a:r>
            <a:r>
              <a:rPr lang="en-US" sz="2200" spc="-10" dirty="0" err="1">
                <a:solidFill>
                  <a:srgbClr val="FFFFFF"/>
                </a:solidFill>
                <a:latin typeface="Times New Roman"/>
                <a:cs typeface="Times New Roman"/>
              </a:rPr>
              <a:t>Supa</a:t>
            </a:r>
            <a:r>
              <a:rPr sz="2200" spc="-10" dirty="0" err="1">
                <a:solidFill>
                  <a:srgbClr val="FFFFFF"/>
                </a:solidFill>
                <a:latin typeface="Times New Roman"/>
                <a:cs typeface="Times New Roman"/>
              </a:rPr>
              <a:t>base</a:t>
            </a:r>
            <a:r>
              <a:rPr sz="2200" spc="-10" dirty="0">
                <a:solidFill>
                  <a:srgbClr val="FFFFFF"/>
                </a:solidFill>
                <a:latin typeface="Times New Roman"/>
                <a:cs typeface="Times New Roman"/>
              </a:rPr>
              <a:t>.</a:t>
            </a:r>
            <a:endParaRPr sz="2200" dirty="0">
              <a:latin typeface="Times New Roman"/>
              <a:cs typeface="Times New Roman"/>
            </a:endParaRPr>
          </a:p>
        </p:txBody>
      </p:sp>
      <p:grpSp>
        <p:nvGrpSpPr>
          <p:cNvPr id="17" name="object 17"/>
          <p:cNvGrpSpPr/>
          <p:nvPr/>
        </p:nvGrpSpPr>
        <p:grpSpPr>
          <a:xfrm>
            <a:off x="7382255" y="6075298"/>
            <a:ext cx="2201163" cy="3270123"/>
            <a:chOff x="7382256" y="6376415"/>
            <a:chExt cx="2200910" cy="2960800"/>
          </a:xfrm>
        </p:grpSpPr>
        <p:sp>
          <p:nvSpPr>
            <p:cNvPr id="18" name="object 18"/>
            <p:cNvSpPr/>
            <p:nvPr/>
          </p:nvSpPr>
          <p:spPr>
            <a:xfrm>
              <a:off x="7388352" y="6382510"/>
              <a:ext cx="2188845" cy="2954705"/>
            </a:xfrm>
            <a:custGeom>
              <a:avLst/>
              <a:gdLst/>
              <a:ahLst/>
              <a:cxnLst/>
              <a:rect l="l" t="t" r="r" b="b"/>
              <a:pathLst>
                <a:path w="2188845" h="2868295">
                  <a:moveTo>
                    <a:pt x="1823720" y="0"/>
                  </a:moveTo>
                  <a:lnTo>
                    <a:pt x="364744" y="0"/>
                  </a:lnTo>
                  <a:lnTo>
                    <a:pt x="318995" y="2983"/>
                  </a:lnTo>
                  <a:lnTo>
                    <a:pt x="274941" y="11695"/>
                  </a:lnTo>
                  <a:lnTo>
                    <a:pt x="232923" y="25777"/>
                  </a:lnTo>
                  <a:lnTo>
                    <a:pt x="193285" y="44870"/>
                  </a:lnTo>
                  <a:lnTo>
                    <a:pt x="156366" y="68615"/>
                  </a:lnTo>
                  <a:lnTo>
                    <a:pt x="122511" y="96655"/>
                  </a:lnTo>
                  <a:lnTo>
                    <a:pt x="92060" y="128629"/>
                  </a:lnTo>
                  <a:lnTo>
                    <a:pt x="65355" y="164180"/>
                  </a:lnTo>
                  <a:lnTo>
                    <a:pt x="42739" y="202949"/>
                  </a:lnTo>
                  <a:lnTo>
                    <a:pt x="24553" y="244577"/>
                  </a:lnTo>
                  <a:lnTo>
                    <a:pt x="11140" y="288706"/>
                  </a:lnTo>
                  <a:lnTo>
                    <a:pt x="2842" y="334977"/>
                  </a:lnTo>
                  <a:lnTo>
                    <a:pt x="0" y="383032"/>
                  </a:lnTo>
                  <a:lnTo>
                    <a:pt x="0" y="2485136"/>
                  </a:lnTo>
                  <a:lnTo>
                    <a:pt x="2842" y="2533180"/>
                  </a:lnTo>
                  <a:lnTo>
                    <a:pt x="11140" y="2579444"/>
                  </a:lnTo>
                  <a:lnTo>
                    <a:pt x="24553" y="2623569"/>
                  </a:lnTo>
                  <a:lnTo>
                    <a:pt x="42739" y="2665196"/>
                  </a:lnTo>
                  <a:lnTo>
                    <a:pt x="65355" y="2703965"/>
                  </a:lnTo>
                  <a:lnTo>
                    <a:pt x="92060" y="2739518"/>
                  </a:lnTo>
                  <a:lnTo>
                    <a:pt x="122511" y="2771495"/>
                  </a:lnTo>
                  <a:lnTo>
                    <a:pt x="156366" y="2799538"/>
                  </a:lnTo>
                  <a:lnTo>
                    <a:pt x="193285" y="2823287"/>
                  </a:lnTo>
                  <a:lnTo>
                    <a:pt x="232923" y="2842384"/>
                  </a:lnTo>
                  <a:lnTo>
                    <a:pt x="274941" y="2856469"/>
                  </a:lnTo>
                  <a:lnTo>
                    <a:pt x="318995" y="2865183"/>
                  </a:lnTo>
                  <a:lnTo>
                    <a:pt x="364744" y="2868168"/>
                  </a:lnTo>
                  <a:lnTo>
                    <a:pt x="1823720" y="2868168"/>
                  </a:lnTo>
                  <a:lnTo>
                    <a:pt x="1869468" y="2865183"/>
                  </a:lnTo>
                  <a:lnTo>
                    <a:pt x="1913522" y="2856469"/>
                  </a:lnTo>
                  <a:lnTo>
                    <a:pt x="1955540" y="2842384"/>
                  </a:lnTo>
                  <a:lnTo>
                    <a:pt x="1995178" y="2823287"/>
                  </a:lnTo>
                  <a:lnTo>
                    <a:pt x="2032097" y="2799538"/>
                  </a:lnTo>
                  <a:lnTo>
                    <a:pt x="2065952" y="2771495"/>
                  </a:lnTo>
                  <a:lnTo>
                    <a:pt x="2096403" y="2739518"/>
                  </a:lnTo>
                  <a:lnTo>
                    <a:pt x="2123108" y="2703965"/>
                  </a:lnTo>
                  <a:lnTo>
                    <a:pt x="2145724" y="2665196"/>
                  </a:lnTo>
                  <a:lnTo>
                    <a:pt x="2163910" y="2623569"/>
                  </a:lnTo>
                  <a:lnTo>
                    <a:pt x="2177323" y="2579444"/>
                  </a:lnTo>
                  <a:lnTo>
                    <a:pt x="2185621" y="2533180"/>
                  </a:lnTo>
                  <a:lnTo>
                    <a:pt x="2188464" y="2485136"/>
                  </a:lnTo>
                  <a:lnTo>
                    <a:pt x="2188464" y="383032"/>
                  </a:lnTo>
                  <a:lnTo>
                    <a:pt x="2185621" y="334977"/>
                  </a:lnTo>
                  <a:lnTo>
                    <a:pt x="2177323" y="288706"/>
                  </a:lnTo>
                  <a:lnTo>
                    <a:pt x="2163910" y="244577"/>
                  </a:lnTo>
                  <a:lnTo>
                    <a:pt x="2145724" y="202949"/>
                  </a:lnTo>
                  <a:lnTo>
                    <a:pt x="2123108" y="164180"/>
                  </a:lnTo>
                  <a:lnTo>
                    <a:pt x="2096403" y="128629"/>
                  </a:lnTo>
                  <a:lnTo>
                    <a:pt x="2065952" y="96655"/>
                  </a:lnTo>
                  <a:lnTo>
                    <a:pt x="2032097" y="68615"/>
                  </a:lnTo>
                  <a:lnTo>
                    <a:pt x="1995178" y="44870"/>
                  </a:lnTo>
                  <a:lnTo>
                    <a:pt x="1955540" y="25777"/>
                  </a:lnTo>
                  <a:lnTo>
                    <a:pt x="1913522" y="11695"/>
                  </a:lnTo>
                  <a:lnTo>
                    <a:pt x="1869468" y="2983"/>
                  </a:lnTo>
                  <a:lnTo>
                    <a:pt x="1823720" y="0"/>
                  </a:lnTo>
                  <a:close/>
                </a:path>
              </a:pathLst>
            </a:custGeom>
            <a:solidFill>
              <a:srgbClr val="4471C4"/>
            </a:solidFill>
          </p:spPr>
          <p:txBody>
            <a:bodyPr wrap="square" lIns="0" tIns="0" rIns="0" bIns="0" rtlCol="0"/>
            <a:lstStyle/>
            <a:p>
              <a:endParaRPr/>
            </a:p>
          </p:txBody>
        </p:sp>
        <p:sp>
          <p:nvSpPr>
            <p:cNvPr id="19" name="object 19"/>
            <p:cNvSpPr/>
            <p:nvPr/>
          </p:nvSpPr>
          <p:spPr>
            <a:xfrm>
              <a:off x="7382256" y="6376415"/>
              <a:ext cx="2200910" cy="2882265"/>
            </a:xfrm>
            <a:custGeom>
              <a:avLst/>
              <a:gdLst/>
              <a:ahLst/>
              <a:cxnLst/>
              <a:rect l="l" t="t" r="r" b="b"/>
              <a:pathLst>
                <a:path w="2200909" h="2882265">
                  <a:moveTo>
                    <a:pt x="1829435" y="0"/>
                  </a:moveTo>
                  <a:lnTo>
                    <a:pt x="371221" y="0"/>
                  </a:lnTo>
                  <a:lnTo>
                    <a:pt x="324639" y="3038"/>
                  </a:lnTo>
                  <a:lnTo>
                    <a:pt x="279788" y="11911"/>
                  </a:lnTo>
                  <a:lnTo>
                    <a:pt x="237016" y="26252"/>
                  </a:lnTo>
                  <a:lnTo>
                    <a:pt x="196670" y="45694"/>
                  </a:lnTo>
                  <a:lnTo>
                    <a:pt x="159097" y="69873"/>
                  </a:lnTo>
                  <a:lnTo>
                    <a:pt x="124644" y="98421"/>
                  </a:lnTo>
                  <a:lnTo>
                    <a:pt x="93658" y="130974"/>
                  </a:lnTo>
                  <a:lnTo>
                    <a:pt x="66487" y="167165"/>
                  </a:lnTo>
                  <a:lnTo>
                    <a:pt x="43477" y="206629"/>
                  </a:lnTo>
                  <a:lnTo>
                    <a:pt x="24976" y="248999"/>
                  </a:lnTo>
                  <a:lnTo>
                    <a:pt x="11332" y="293910"/>
                  </a:lnTo>
                  <a:lnTo>
                    <a:pt x="2890" y="340995"/>
                  </a:lnTo>
                  <a:lnTo>
                    <a:pt x="0" y="389889"/>
                  </a:lnTo>
                  <a:lnTo>
                    <a:pt x="0" y="2491994"/>
                  </a:lnTo>
                  <a:lnTo>
                    <a:pt x="2788" y="2539154"/>
                  </a:lnTo>
                  <a:lnTo>
                    <a:pt x="11332" y="2587981"/>
                  </a:lnTo>
                  <a:lnTo>
                    <a:pt x="24976" y="2632894"/>
                  </a:lnTo>
                  <a:lnTo>
                    <a:pt x="43477" y="2675265"/>
                  </a:lnTo>
                  <a:lnTo>
                    <a:pt x="66487" y="2714729"/>
                  </a:lnTo>
                  <a:lnTo>
                    <a:pt x="93658" y="2750919"/>
                  </a:lnTo>
                  <a:lnTo>
                    <a:pt x="124644" y="2783470"/>
                  </a:lnTo>
                  <a:lnTo>
                    <a:pt x="159097" y="2812017"/>
                  </a:lnTo>
                  <a:lnTo>
                    <a:pt x="196670" y="2836194"/>
                  </a:lnTo>
                  <a:lnTo>
                    <a:pt x="237016" y="2855635"/>
                  </a:lnTo>
                  <a:lnTo>
                    <a:pt x="279788" y="2869974"/>
                  </a:lnTo>
                  <a:lnTo>
                    <a:pt x="324639" y="2878845"/>
                  </a:lnTo>
                  <a:lnTo>
                    <a:pt x="371221" y="2881884"/>
                  </a:lnTo>
                  <a:lnTo>
                    <a:pt x="371221" y="2874911"/>
                  </a:lnTo>
                  <a:lnTo>
                    <a:pt x="1895904" y="2874911"/>
                  </a:lnTo>
                  <a:lnTo>
                    <a:pt x="1920867" y="2869974"/>
                  </a:lnTo>
                  <a:lnTo>
                    <a:pt x="1926936" y="2867939"/>
                  </a:lnTo>
                  <a:lnTo>
                    <a:pt x="371094" y="2867939"/>
                  </a:lnTo>
                  <a:lnTo>
                    <a:pt x="326231" y="2865010"/>
                  </a:lnTo>
                  <a:lnTo>
                    <a:pt x="283018" y="2856458"/>
                  </a:lnTo>
                  <a:lnTo>
                    <a:pt x="241806" y="2842635"/>
                  </a:lnTo>
                  <a:lnTo>
                    <a:pt x="202928" y="2823894"/>
                  </a:lnTo>
                  <a:lnTo>
                    <a:pt x="166719" y="2800586"/>
                  </a:lnTo>
                  <a:lnTo>
                    <a:pt x="133512" y="2773064"/>
                  </a:lnTo>
                  <a:lnTo>
                    <a:pt x="103644" y="2741680"/>
                  </a:lnTo>
                  <a:lnTo>
                    <a:pt x="77451" y="2706786"/>
                  </a:lnTo>
                  <a:lnTo>
                    <a:pt x="55266" y="2668734"/>
                  </a:lnTo>
                  <a:lnTo>
                    <a:pt x="37426" y="2627877"/>
                  </a:lnTo>
                  <a:lnTo>
                    <a:pt x="24267" y="2584566"/>
                  </a:lnTo>
                  <a:lnTo>
                    <a:pt x="16124" y="2539154"/>
                  </a:lnTo>
                  <a:lnTo>
                    <a:pt x="13335" y="2491994"/>
                  </a:lnTo>
                  <a:lnTo>
                    <a:pt x="13335" y="389889"/>
                  </a:lnTo>
                  <a:lnTo>
                    <a:pt x="16124" y="342754"/>
                  </a:lnTo>
                  <a:lnTo>
                    <a:pt x="24267" y="297360"/>
                  </a:lnTo>
                  <a:lnTo>
                    <a:pt x="37430" y="254061"/>
                  </a:lnTo>
                  <a:lnTo>
                    <a:pt x="55275" y="213210"/>
                  </a:lnTo>
                  <a:lnTo>
                    <a:pt x="77467" y="175161"/>
                  </a:lnTo>
                  <a:lnTo>
                    <a:pt x="103672" y="140265"/>
                  </a:lnTo>
                  <a:lnTo>
                    <a:pt x="133551" y="108876"/>
                  </a:lnTo>
                  <a:lnTo>
                    <a:pt x="166771" y="81348"/>
                  </a:lnTo>
                  <a:lnTo>
                    <a:pt x="202996" y="58033"/>
                  </a:lnTo>
                  <a:lnTo>
                    <a:pt x="241888" y="39285"/>
                  </a:lnTo>
                  <a:lnTo>
                    <a:pt x="283114" y="25456"/>
                  </a:lnTo>
                  <a:lnTo>
                    <a:pt x="326336" y="16900"/>
                  </a:lnTo>
                  <a:lnTo>
                    <a:pt x="371221" y="13970"/>
                  </a:lnTo>
                  <a:lnTo>
                    <a:pt x="371221" y="6985"/>
                  </a:lnTo>
                  <a:lnTo>
                    <a:pt x="1829435" y="6985"/>
                  </a:lnTo>
                  <a:lnTo>
                    <a:pt x="1829435" y="0"/>
                  </a:lnTo>
                  <a:close/>
                </a:path>
                <a:path w="2200909" h="2882265">
                  <a:moveTo>
                    <a:pt x="1829435" y="2874911"/>
                  </a:moveTo>
                  <a:lnTo>
                    <a:pt x="371221" y="2874911"/>
                  </a:lnTo>
                  <a:lnTo>
                    <a:pt x="371221" y="2881884"/>
                  </a:lnTo>
                  <a:lnTo>
                    <a:pt x="1829435" y="2881884"/>
                  </a:lnTo>
                  <a:lnTo>
                    <a:pt x="1829435" y="2874911"/>
                  </a:lnTo>
                  <a:close/>
                </a:path>
                <a:path w="2200909" h="2882265">
                  <a:moveTo>
                    <a:pt x="1895904" y="2874911"/>
                  </a:moveTo>
                  <a:lnTo>
                    <a:pt x="1829435" y="2874911"/>
                  </a:lnTo>
                  <a:lnTo>
                    <a:pt x="1829435" y="2881884"/>
                  </a:lnTo>
                  <a:lnTo>
                    <a:pt x="1876016" y="2878845"/>
                  </a:lnTo>
                  <a:lnTo>
                    <a:pt x="1895904" y="2874911"/>
                  </a:lnTo>
                  <a:close/>
                </a:path>
                <a:path w="2200909" h="2882265">
                  <a:moveTo>
                    <a:pt x="1829435" y="0"/>
                  </a:moveTo>
                  <a:lnTo>
                    <a:pt x="1829435" y="6985"/>
                  </a:lnTo>
                  <a:lnTo>
                    <a:pt x="371221" y="6985"/>
                  </a:lnTo>
                  <a:lnTo>
                    <a:pt x="371221" y="13970"/>
                  </a:lnTo>
                  <a:lnTo>
                    <a:pt x="1829308" y="13970"/>
                  </a:lnTo>
                  <a:lnTo>
                    <a:pt x="1874192" y="16900"/>
                  </a:lnTo>
                  <a:lnTo>
                    <a:pt x="1917414" y="25456"/>
                  </a:lnTo>
                  <a:lnTo>
                    <a:pt x="1958640" y="39285"/>
                  </a:lnTo>
                  <a:lnTo>
                    <a:pt x="1997532" y="58033"/>
                  </a:lnTo>
                  <a:lnTo>
                    <a:pt x="2033757" y="81348"/>
                  </a:lnTo>
                  <a:lnTo>
                    <a:pt x="2066977" y="108876"/>
                  </a:lnTo>
                  <a:lnTo>
                    <a:pt x="2096856" y="140265"/>
                  </a:lnTo>
                  <a:lnTo>
                    <a:pt x="2123061" y="175161"/>
                  </a:lnTo>
                  <a:lnTo>
                    <a:pt x="2145253" y="213210"/>
                  </a:lnTo>
                  <a:lnTo>
                    <a:pt x="2163098" y="254061"/>
                  </a:lnTo>
                  <a:lnTo>
                    <a:pt x="2176261" y="297360"/>
                  </a:lnTo>
                  <a:lnTo>
                    <a:pt x="2184404" y="342754"/>
                  </a:lnTo>
                  <a:lnTo>
                    <a:pt x="2187194" y="389889"/>
                  </a:lnTo>
                  <a:lnTo>
                    <a:pt x="2187194" y="2491994"/>
                  </a:lnTo>
                  <a:lnTo>
                    <a:pt x="2184404" y="2539154"/>
                  </a:lnTo>
                  <a:lnTo>
                    <a:pt x="2176261" y="2584566"/>
                  </a:lnTo>
                  <a:lnTo>
                    <a:pt x="2163098" y="2627877"/>
                  </a:lnTo>
                  <a:lnTo>
                    <a:pt x="2145253" y="2668734"/>
                  </a:lnTo>
                  <a:lnTo>
                    <a:pt x="2123061" y="2706786"/>
                  </a:lnTo>
                  <a:lnTo>
                    <a:pt x="2096856" y="2741680"/>
                  </a:lnTo>
                  <a:lnTo>
                    <a:pt x="2066977" y="2773064"/>
                  </a:lnTo>
                  <a:lnTo>
                    <a:pt x="2033757" y="2800586"/>
                  </a:lnTo>
                  <a:lnTo>
                    <a:pt x="1997532" y="2823894"/>
                  </a:lnTo>
                  <a:lnTo>
                    <a:pt x="1958640" y="2842635"/>
                  </a:lnTo>
                  <a:lnTo>
                    <a:pt x="1917414" y="2856458"/>
                  </a:lnTo>
                  <a:lnTo>
                    <a:pt x="1874192" y="2865010"/>
                  </a:lnTo>
                  <a:lnTo>
                    <a:pt x="1829308" y="2867939"/>
                  </a:lnTo>
                  <a:lnTo>
                    <a:pt x="1926936" y="2867939"/>
                  </a:lnTo>
                  <a:lnTo>
                    <a:pt x="1963639" y="2855635"/>
                  </a:lnTo>
                  <a:lnTo>
                    <a:pt x="2003985" y="2836194"/>
                  </a:lnTo>
                  <a:lnTo>
                    <a:pt x="2041558" y="2812017"/>
                  </a:lnTo>
                  <a:lnTo>
                    <a:pt x="2076011" y="2783470"/>
                  </a:lnTo>
                  <a:lnTo>
                    <a:pt x="2106997" y="2750919"/>
                  </a:lnTo>
                  <a:lnTo>
                    <a:pt x="2134168" y="2714729"/>
                  </a:lnTo>
                  <a:lnTo>
                    <a:pt x="2157178" y="2675265"/>
                  </a:lnTo>
                  <a:lnTo>
                    <a:pt x="2175679" y="2632894"/>
                  </a:lnTo>
                  <a:lnTo>
                    <a:pt x="2189323" y="2587981"/>
                  </a:lnTo>
                  <a:lnTo>
                    <a:pt x="2197765" y="2540893"/>
                  </a:lnTo>
                  <a:lnTo>
                    <a:pt x="2200655" y="2491994"/>
                  </a:lnTo>
                  <a:lnTo>
                    <a:pt x="2200655" y="389889"/>
                  </a:lnTo>
                  <a:lnTo>
                    <a:pt x="2197867" y="342754"/>
                  </a:lnTo>
                  <a:lnTo>
                    <a:pt x="2189316" y="293910"/>
                  </a:lnTo>
                  <a:lnTo>
                    <a:pt x="2175663" y="248999"/>
                  </a:lnTo>
                  <a:lnTo>
                    <a:pt x="2157153" y="206629"/>
                  </a:lnTo>
                  <a:lnTo>
                    <a:pt x="2134134" y="167165"/>
                  </a:lnTo>
                  <a:lnTo>
                    <a:pt x="2106953" y="130974"/>
                  </a:lnTo>
                  <a:lnTo>
                    <a:pt x="2075960" y="98421"/>
                  </a:lnTo>
                  <a:lnTo>
                    <a:pt x="2041503" y="69873"/>
                  </a:lnTo>
                  <a:lnTo>
                    <a:pt x="2003929" y="45694"/>
                  </a:lnTo>
                  <a:lnTo>
                    <a:pt x="1963587" y="26252"/>
                  </a:lnTo>
                  <a:lnTo>
                    <a:pt x="1920825" y="11911"/>
                  </a:lnTo>
                  <a:lnTo>
                    <a:pt x="1875991" y="3038"/>
                  </a:lnTo>
                  <a:lnTo>
                    <a:pt x="1829435"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7363245" y="6311963"/>
            <a:ext cx="2382990" cy="1710725"/>
          </a:xfrm>
          <a:prstGeom prst="rect">
            <a:avLst/>
          </a:prstGeom>
        </p:spPr>
        <p:txBody>
          <a:bodyPr vert="horz" wrap="square" lIns="0" tIns="68580" rIns="0" bIns="0" rtlCol="0">
            <a:spAutoFit/>
          </a:bodyPr>
          <a:lstStyle/>
          <a:p>
            <a:pPr marL="12700" marR="219075">
              <a:lnSpc>
                <a:spcPts val="3200"/>
              </a:lnSpc>
              <a:spcBef>
                <a:spcPts val="540"/>
              </a:spcBef>
            </a:pPr>
            <a:r>
              <a:rPr sz="3000" spc="-25" dirty="0">
                <a:solidFill>
                  <a:srgbClr val="FFFFFF"/>
                </a:solidFill>
                <a:latin typeface="Times New Roman"/>
                <a:cs typeface="Times New Roman"/>
              </a:rPr>
              <a:t>IP </a:t>
            </a:r>
            <a:r>
              <a:rPr sz="3000" spc="-10" dirty="0">
                <a:solidFill>
                  <a:srgbClr val="FFFFFF"/>
                </a:solidFill>
                <a:latin typeface="Times New Roman"/>
                <a:cs typeface="Times New Roman"/>
              </a:rPr>
              <a:t>WEBCAM</a:t>
            </a:r>
            <a:endParaRPr sz="3000" dirty="0">
              <a:latin typeface="Times New Roman"/>
              <a:cs typeface="Times New Roman"/>
            </a:endParaRPr>
          </a:p>
          <a:p>
            <a:pPr marL="344805" marR="5080" indent="-111760">
              <a:lnSpc>
                <a:spcPts val="2400"/>
              </a:lnSpc>
              <a:spcBef>
                <a:spcPts val="25"/>
              </a:spcBef>
            </a:pPr>
            <a:r>
              <a:rPr sz="2200" dirty="0">
                <a:solidFill>
                  <a:srgbClr val="FFFFFF"/>
                </a:solidFill>
                <a:latin typeface="Segoe UI Symbol"/>
                <a:cs typeface="Segoe UI Symbol"/>
              </a:rPr>
              <a:t>⚬</a:t>
            </a:r>
            <a:r>
              <a:rPr sz="2200" dirty="0">
                <a:solidFill>
                  <a:srgbClr val="FFFFFF"/>
                </a:solidFill>
                <a:latin typeface="Times New Roman"/>
                <a:cs typeface="Times New Roman"/>
              </a:rPr>
              <a:t>Captures</a:t>
            </a:r>
            <a:r>
              <a:rPr sz="2200" spc="-85" dirty="0">
                <a:solidFill>
                  <a:srgbClr val="FFFFFF"/>
                </a:solidFill>
                <a:latin typeface="Times New Roman"/>
                <a:cs typeface="Times New Roman"/>
              </a:rPr>
              <a:t> </a:t>
            </a:r>
            <a:r>
              <a:rPr sz="2200" spc="-20" dirty="0">
                <a:solidFill>
                  <a:srgbClr val="FFFFFF"/>
                </a:solidFill>
                <a:latin typeface="Times New Roman"/>
                <a:cs typeface="Times New Roman"/>
              </a:rPr>
              <a:t>food </a:t>
            </a:r>
            <a:r>
              <a:rPr sz="2200" dirty="0">
                <a:solidFill>
                  <a:srgbClr val="FFFFFF"/>
                </a:solidFill>
                <a:latin typeface="Times New Roman"/>
                <a:cs typeface="Times New Roman"/>
              </a:rPr>
              <a:t>images</a:t>
            </a:r>
            <a:r>
              <a:rPr sz="2200" spc="-25" dirty="0">
                <a:solidFill>
                  <a:srgbClr val="FFFFFF"/>
                </a:solidFill>
                <a:latin typeface="Times New Roman"/>
                <a:cs typeface="Times New Roman"/>
              </a:rPr>
              <a:t> for CNN</a:t>
            </a:r>
            <a:r>
              <a:rPr lang="en-US" sz="2200" spc="-25" dirty="0">
                <a:solidFill>
                  <a:srgbClr val="FFFFFF"/>
                </a:solidFill>
                <a:latin typeface="Times New Roman"/>
                <a:cs typeface="Times New Roman"/>
              </a:rPr>
              <a:t> </a:t>
            </a:r>
            <a:r>
              <a:rPr sz="2200" spc="-10" dirty="0">
                <a:solidFill>
                  <a:srgbClr val="FFFFFF"/>
                </a:solidFill>
                <a:latin typeface="Times New Roman"/>
                <a:cs typeface="Times New Roman"/>
              </a:rPr>
              <a:t>based spoilage</a:t>
            </a:r>
            <a:endParaRPr sz="2200" dirty="0">
              <a:latin typeface="Times New Roman"/>
              <a:cs typeface="Times New Roman"/>
            </a:endParaRPr>
          </a:p>
          <a:p>
            <a:pPr marL="344805">
              <a:lnSpc>
                <a:spcPts val="2360"/>
              </a:lnSpc>
            </a:pPr>
            <a:r>
              <a:rPr sz="2200" spc="-10" dirty="0">
                <a:solidFill>
                  <a:srgbClr val="FFFFFF"/>
                </a:solidFill>
                <a:latin typeface="Times New Roman"/>
                <a:cs typeface="Times New Roman"/>
              </a:rPr>
              <a:t>detection.</a:t>
            </a:r>
            <a:endParaRPr sz="2200" dirty="0">
              <a:latin typeface="Times New Roman"/>
              <a:cs typeface="Times New Roman"/>
            </a:endParaRPr>
          </a:p>
        </p:txBody>
      </p:sp>
      <p:grpSp>
        <p:nvGrpSpPr>
          <p:cNvPr id="21" name="object 21"/>
          <p:cNvGrpSpPr/>
          <p:nvPr/>
        </p:nvGrpSpPr>
        <p:grpSpPr>
          <a:xfrm>
            <a:off x="14372843" y="6088750"/>
            <a:ext cx="2886710" cy="3256671"/>
            <a:chOff x="14372843" y="6088750"/>
            <a:chExt cx="2886710" cy="3256671"/>
          </a:xfrm>
        </p:grpSpPr>
        <p:sp>
          <p:nvSpPr>
            <p:cNvPr id="22" name="object 22"/>
            <p:cNvSpPr/>
            <p:nvPr/>
          </p:nvSpPr>
          <p:spPr>
            <a:xfrm>
              <a:off x="14380463" y="6088751"/>
              <a:ext cx="2870200" cy="3256670"/>
            </a:xfrm>
            <a:custGeom>
              <a:avLst/>
              <a:gdLst/>
              <a:ahLst/>
              <a:cxnLst/>
              <a:rect l="l" t="t" r="r" b="b"/>
              <a:pathLst>
                <a:path w="2870200" h="2927984">
                  <a:moveTo>
                    <a:pt x="2391409" y="0"/>
                  </a:moveTo>
                  <a:lnTo>
                    <a:pt x="478282" y="0"/>
                  </a:lnTo>
                  <a:lnTo>
                    <a:pt x="426187" y="2293"/>
                  </a:lnTo>
                  <a:lnTo>
                    <a:pt x="375713" y="9015"/>
                  </a:lnTo>
                  <a:lnTo>
                    <a:pt x="327151" y="19927"/>
                  </a:lnTo>
                  <a:lnTo>
                    <a:pt x="280794" y="34791"/>
                  </a:lnTo>
                  <a:lnTo>
                    <a:pt x="236934" y="53368"/>
                  </a:lnTo>
                  <a:lnTo>
                    <a:pt x="195864" y="75419"/>
                  </a:lnTo>
                  <a:lnTo>
                    <a:pt x="157875" y="100707"/>
                  </a:lnTo>
                  <a:lnTo>
                    <a:pt x="123261" y="128993"/>
                  </a:lnTo>
                  <a:lnTo>
                    <a:pt x="92313" y="160038"/>
                  </a:lnTo>
                  <a:lnTo>
                    <a:pt x="65325" y="193604"/>
                  </a:lnTo>
                  <a:lnTo>
                    <a:pt x="42587" y="229453"/>
                  </a:lnTo>
                  <a:lnTo>
                    <a:pt x="24394" y="267346"/>
                  </a:lnTo>
                  <a:lnTo>
                    <a:pt x="11036" y="307044"/>
                  </a:lnTo>
                  <a:lnTo>
                    <a:pt x="2807" y="348310"/>
                  </a:lnTo>
                  <a:lnTo>
                    <a:pt x="0" y="390905"/>
                  </a:lnTo>
                  <a:lnTo>
                    <a:pt x="0" y="2536698"/>
                  </a:lnTo>
                  <a:lnTo>
                    <a:pt x="2807" y="2579284"/>
                  </a:lnTo>
                  <a:lnTo>
                    <a:pt x="11036" y="2620543"/>
                  </a:lnTo>
                  <a:lnTo>
                    <a:pt x="24394" y="2660238"/>
                  </a:lnTo>
                  <a:lnTo>
                    <a:pt x="42587" y="2698128"/>
                  </a:lnTo>
                  <a:lnTo>
                    <a:pt x="65325" y="2733976"/>
                  </a:lnTo>
                  <a:lnTo>
                    <a:pt x="92313" y="2767543"/>
                  </a:lnTo>
                  <a:lnTo>
                    <a:pt x="123261" y="2798590"/>
                  </a:lnTo>
                  <a:lnTo>
                    <a:pt x="157875" y="2826878"/>
                  </a:lnTo>
                  <a:lnTo>
                    <a:pt x="195864" y="2852169"/>
                  </a:lnTo>
                  <a:lnTo>
                    <a:pt x="236934" y="2874224"/>
                  </a:lnTo>
                  <a:lnTo>
                    <a:pt x="280794" y="2892804"/>
                  </a:lnTo>
                  <a:lnTo>
                    <a:pt x="327152" y="2907671"/>
                  </a:lnTo>
                  <a:lnTo>
                    <a:pt x="375713" y="2918585"/>
                  </a:lnTo>
                  <a:lnTo>
                    <a:pt x="426187" y="2925309"/>
                  </a:lnTo>
                  <a:lnTo>
                    <a:pt x="478282" y="2927604"/>
                  </a:lnTo>
                  <a:lnTo>
                    <a:pt x="2391409" y="2927604"/>
                  </a:lnTo>
                  <a:lnTo>
                    <a:pt x="2443526" y="2925309"/>
                  </a:lnTo>
                  <a:lnTo>
                    <a:pt x="2494016" y="2918585"/>
                  </a:lnTo>
                  <a:lnTo>
                    <a:pt x="2542588" y="2907671"/>
                  </a:lnTo>
                  <a:lnTo>
                    <a:pt x="2588951" y="2892804"/>
                  </a:lnTo>
                  <a:lnTo>
                    <a:pt x="2632813" y="2874224"/>
                  </a:lnTo>
                  <a:lnTo>
                    <a:pt x="2673882" y="2852169"/>
                  </a:lnTo>
                  <a:lnTo>
                    <a:pt x="2711866" y="2826878"/>
                  </a:lnTo>
                  <a:lnTo>
                    <a:pt x="2746474" y="2798590"/>
                  </a:lnTo>
                  <a:lnTo>
                    <a:pt x="2777414" y="2767543"/>
                  </a:lnTo>
                  <a:lnTo>
                    <a:pt x="2804395" y="2733976"/>
                  </a:lnTo>
                  <a:lnTo>
                    <a:pt x="2827124" y="2698128"/>
                  </a:lnTo>
                  <a:lnTo>
                    <a:pt x="2845310" y="2660238"/>
                  </a:lnTo>
                  <a:lnTo>
                    <a:pt x="2858661" y="2620543"/>
                  </a:lnTo>
                  <a:lnTo>
                    <a:pt x="2866885" y="2579284"/>
                  </a:lnTo>
                  <a:lnTo>
                    <a:pt x="2869692" y="2536698"/>
                  </a:lnTo>
                  <a:lnTo>
                    <a:pt x="2869692" y="390905"/>
                  </a:lnTo>
                  <a:lnTo>
                    <a:pt x="2866884" y="348310"/>
                  </a:lnTo>
                  <a:lnTo>
                    <a:pt x="2858655" y="307044"/>
                  </a:lnTo>
                  <a:lnTo>
                    <a:pt x="2845297" y="267346"/>
                  </a:lnTo>
                  <a:lnTo>
                    <a:pt x="2827104" y="229453"/>
                  </a:lnTo>
                  <a:lnTo>
                    <a:pt x="2804366" y="193604"/>
                  </a:lnTo>
                  <a:lnTo>
                    <a:pt x="2777378" y="160038"/>
                  </a:lnTo>
                  <a:lnTo>
                    <a:pt x="2746430" y="128993"/>
                  </a:lnTo>
                  <a:lnTo>
                    <a:pt x="2711816" y="100707"/>
                  </a:lnTo>
                  <a:lnTo>
                    <a:pt x="2673827" y="75419"/>
                  </a:lnTo>
                  <a:lnTo>
                    <a:pt x="2632757" y="53368"/>
                  </a:lnTo>
                  <a:lnTo>
                    <a:pt x="2588897" y="34791"/>
                  </a:lnTo>
                  <a:lnTo>
                    <a:pt x="2542539" y="19927"/>
                  </a:lnTo>
                  <a:lnTo>
                    <a:pt x="2493978" y="9015"/>
                  </a:lnTo>
                  <a:lnTo>
                    <a:pt x="2443504" y="2293"/>
                  </a:lnTo>
                  <a:lnTo>
                    <a:pt x="2391409" y="0"/>
                  </a:lnTo>
                  <a:close/>
                </a:path>
              </a:pathLst>
            </a:custGeom>
            <a:solidFill>
              <a:srgbClr val="4471C4"/>
            </a:solidFill>
          </p:spPr>
          <p:txBody>
            <a:bodyPr wrap="square" lIns="0" tIns="0" rIns="0" bIns="0" rtlCol="0"/>
            <a:lstStyle/>
            <a:p>
              <a:endParaRPr/>
            </a:p>
          </p:txBody>
        </p:sp>
        <p:sp>
          <p:nvSpPr>
            <p:cNvPr id="23" name="object 23"/>
            <p:cNvSpPr/>
            <p:nvPr/>
          </p:nvSpPr>
          <p:spPr>
            <a:xfrm>
              <a:off x="14372843" y="6088750"/>
              <a:ext cx="2886710" cy="3228985"/>
            </a:xfrm>
            <a:custGeom>
              <a:avLst/>
              <a:gdLst/>
              <a:ahLst/>
              <a:cxnLst/>
              <a:rect l="l" t="t" r="r" b="b"/>
              <a:pathLst>
                <a:path w="2886709" h="2941320">
                  <a:moveTo>
                    <a:pt x="2399538" y="0"/>
                  </a:moveTo>
                  <a:lnTo>
                    <a:pt x="486917" y="0"/>
                  </a:lnTo>
                  <a:lnTo>
                    <a:pt x="433850" y="2335"/>
                  </a:lnTo>
                  <a:lnTo>
                    <a:pt x="382442" y="9179"/>
                  </a:lnTo>
                  <a:lnTo>
                    <a:pt x="332987" y="20289"/>
                  </a:lnTo>
                  <a:lnTo>
                    <a:pt x="285785" y="35423"/>
                  </a:lnTo>
                  <a:lnTo>
                    <a:pt x="241130" y="54337"/>
                  </a:lnTo>
                  <a:lnTo>
                    <a:pt x="199320" y="76789"/>
                  </a:lnTo>
                  <a:lnTo>
                    <a:pt x="160652" y="102536"/>
                  </a:lnTo>
                  <a:lnTo>
                    <a:pt x="125422" y="131336"/>
                  </a:lnTo>
                  <a:lnTo>
                    <a:pt x="93927" y="162946"/>
                  </a:lnTo>
                  <a:lnTo>
                    <a:pt x="66463" y="197122"/>
                  </a:lnTo>
                  <a:lnTo>
                    <a:pt x="43327" y="233623"/>
                  </a:lnTo>
                  <a:lnTo>
                    <a:pt x="24816" y="272206"/>
                  </a:lnTo>
                  <a:lnTo>
                    <a:pt x="11227" y="312628"/>
                  </a:lnTo>
                  <a:lnTo>
                    <a:pt x="2856" y="354646"/>
                  </a:lnTo>
                  <a:lnTo>
                    <a:pt x="0" y="398018"/>
                  </a:lnTo>
                  <a:lnTo>
                    <a:pt x="126" y="2545229"/>
                  </a:lnTo>
                  <a:lnTo>
                    <a:pt x="2754" y="2585129"/>
                  </a:lnTo>
                  <a:lnTo>
                    <a:pt x="11227" y="2628687"/>
                  </a:lnTo>
                  <a:lnTo>
                    <a:pt x="24816" y="2669108"/>
                  </a:lnTo>
                  <a:lnTo>
                    <a:pt x="43327" y="2707690"/>
                  </a:lnTo>
                  <a:lnTo>
                    <a:pt x="66463" y="2744191"/>
                  </a:lnTo>
                  <a:lnTo>
                    <a:pt x="93927" y="2778368"/>
                  </a:lnTo>
                  <a:lnTo>
                    <a:pt x="125422" y="2809978"/>
                  </a:lnTo>
                  <a:lnTo>
                    <a:pt x="160652" y="2838778"/>
                  </a:lnTo>
                  <a:lnTo>
                    <a:pt x="199320" y="2864527"/>
                  </a:lnTo>
                  <a:lnTo>
                    <a:pt x="241130" y="2886979"/>
                  </a:lnTo>
                  <a:lnTo>
                    <a:pt x="285785" y="2905894"/>
                  </a:lnTo>
                  <a:lnTo>
                    <a:pt x="332987" y="2921029"/>
                  </a:lnTo>
                  <a:lnTo>
                    <a:pt x="382442" y="2932140"/>
                  </a:lnTo>
                  <a:lnTo>
                    <a:pt x="433850" y="2938984"/>
                  </a:lnTo>
                  <a:lnTo>
                    <a:pt x="486917" y="2941320"/>
                  </a:lnTo>
                  <a:lnTo>
                    <a:pt x="486917" y="2934208"/>
                  </a:lnTo>
                  <a:lnTo>
                    <a:pt x="2488481" y="2934208"/>
                  </a:lnTo>
                  <a:lnTo>
                    <a:pt x="2504013" y="2932140"/>
                  </a:lnTo>
                  <a:lnTo>
                    <a:pt x="2526521" y="2927083"/>
                  </a:lnTo>
                  <a:lnTo>
                    <a:pt x="486790" y="2927083"/>
                  </a:lnTo>
                  <a:lnTo>
                    <a:pt x="435672" y="2924832"/>
                  </a:lnTo>
                  <a:lnTo>
                    <a:pt x="386131" y="2918234"/>
                  </a:lnTo>
                  <a:lnTo>
                    <a:pt x="338471" y="2907523"/>
                  </a:lnTo>
                  <a:lnTo>
                    <a:pt x="292976" y="2892933"/>
                  </a:lnTo>
                  <a:lnTo>
                    <a:pt x="249933" y="2874698"/>
                  </a:lnTo>
                  <a:lnTo>
                    <a:pt x="209628" y="2853052"/>
                  </a:lnTo>
                  <a:lnTo>
                    <a:pt x="172347" y="2828228"/>
                  </a:lnTo>
                  <a:lnTo>
                    <a:pt x="138378" y="2800460"/>
                  </a:lnTo>
                  <a:lnTo>
                    <a:pt x="108006" y="2769982"/>
                  </a:lnTo>
                  <a:lnTo>
                    <a:pt x="81518" y="2737029"/>
                  </a:lnTo>
                  <a:lnTo>
                    <a:pt x="59203" y="2701833"/>
                  </a:lnTo>
                  <a:lnTo>
                    <a:pt x="41345" y="2664628"/>
                  </a:lnTo>
                  <a:lnTo>
                    <a:pt x="28234" y="2625649"/>
                  </a:lnTo>
                  <a:lnTo>
                    <a:pt x="20156" y="2585129"/>
                  </a:lnTo>
                  <a:lnTo>
                    <a:pt x="17525" y="2545229"/>
                  </a:lnTo>
                  <a:lnTo>
                    <a:pt x="17525" y="398018"/>
                  </a:lnTo>
                  <a:lnTo>
                    <a:pt x="20280" y="356201"/>
                  </a:lnTo>
                  <a:lnTo>
                    <a:pt x="28353" y="315691"/>
                  </a:lnTo>
                  <a:lnTo>
                    <a:pt x="41458" y="276721"/>
                  </a:lnTo>
                  <a:lnTo>
                    <a:pt x="59309" y="239526"/>
                  </a:lnTo>
                  <a:lnTo>
                    <a:pt x="81618" y="204338"/>
                  </a:lnTo>
                  <a:lnTo>
                    <a:pt x="108100" y="171391"/>
                  </a:lnTo>
                  <a:lnTo>
                    <a:pt x="138467" y="140918"/>
                  </a:lnTo>
                  <a:lnTo>
                    <a:pt x="172434" y="113152"/>
                  </a:lnTo>
                  <a:lnTo>
                    <a:pt x="209714" y="88329"/>
                  </a:lnTo>
                  <a:lnTo>
                    <a:pt x="250020" y="66679"/>
                  </a:lnTo>
                  <a:lnTo>
                    <a:pt x="293066" y="48438"/>
                  </a:lnTo>
                  <a:lnTo>
                    <a:pt x="338565" y="33838"/>
                  </a:lnTo>
                  <a:lnTo>
                    <a:pt x="386231" y="23114"/>
                  </a:lnTo>
                  <a:lnTo>
                    <a:pt x="435777" y="16498"/>
                  </a:lnTo>
                  <a:lnTo>
                    <a:pt x="486917" y="14224"/>
                  </a:lnTo>
                  <a:lnTo>
                    <a:pt x="486917" y="7112"/>
                  </a:lnTo>
                  <a:lnTo>
                    <a:pt x="2399538" y="7112"/>
                  </a:lnTo>
                  <a:lnTo>
                    <a:pt x="2399538" y="0"/>
                  </a:lnTo>
                  <a:close/>
                </a:path>
                <a:path w="2886709" h="2941320">
                  <a:moveTo>
                    <a:pt x="2399538" y="2934208"/>
                  </a:moveTo>
                  <a:lnTo>
                    <a:pt x="486917" y="2934208"/>
                  </a:lnTo>
                  <a:lnTo>
                    <a:pt x="486917" y="2941320"/>
                  </a:lnTo>
                  <a:lnTo>
                    <a:pt x="2399538" y="2941320"/>
                  </a:lnTo>
                  <a:lnTo>
                    <a:pt x="2399538" y="2934208"/>
                  </a:lnTo>
                  <a:close/>
                </a:path>
                <a:path w="2886709" h="2941320">
                  <a:moveTo>
                    <a:pt x="2488481" y="2934208"/>
                  </a:moveTo>
                  <a:lnTo>
                    <a:pt x="2399538" y="2934208"/>
                  </a:lnTo>
                  <a:lnTo>
                    <a:pt x="2399538" y="2941320"/>
                  </a:lnTo>
                  <a:lnTo>
                    <a:pt x="2452605" y="2938984"/>
                  </a:lnTo>
                  <a:lnTo>
                    <a:pt x="2488481" y="2934208"/>
                  </a:lnTo>
                  <a:close/>
                </a:path>
                <a:path w="2886709" h="2941320">
                  <a:moveTo>
                    <a:pt x="2399538" y="0"/>
                  </a:moveTo>
                  <a:lnTo>
                    <a:pt x="2399538" y="7112"/>
                  </a:lnTo>
                  <a:lnTo>
                    <a:pt x="486917" y="7112"/>
                  </a:lnTo>
                  <a:lnTo>
                    <a:pt x="486917" y="14224"/>
                  </a:lnTo>
                  <a:lnTo>
                    <a:pt x="2399411" y="14224"/>
                  </a:lnTo>
                  <a:lnTo>
                    <a:pt x="2451053" y="16498"/>
                  </a:lnTo>
                  <a:lnTo>
                    <a:pt x="2450717" y="16498"/>
                  </a:lnTo>
                  <a:lnTo>
                    <a:pt x="2500267" y="23114"/>
                  </a:lnTo>
                  <a:lnTo>
                    <a:pt x="2547915" y="33838"/>
                  </a:lnTo>
                  <a:lnTo>
                    <a:pt x="2593391" y="48438"/>
                  </a:lnTo>
                  <a:lnTo>
                    <a:pt x="2636413" y="66679"/>
                  </a:lnTo>
                  <a:lnTo>
                    <a:pt x="2676696" y="88329"/>
                  </a:lnTo>
                  <a:lnTo>
                    <a:pt x="2713956" y="113152"/>
                  </a:lnTo>
                  <a:lnTo>
                    <a:pt x="2747905" y="140918"/>
                  </a:lnTo>
                  <a:lnTo>
                    <a:pt x="2778258" y="171391"/>
                  </a:lnTo>
                  <a:lnTo>
                    <a:pt x="2804728" y="204338"/>
                  </a:lnTo>
                  <a:lnTo>
                    <a:pt x="2827029" y="239526"/>
                  </a:lnTo>
                  <a:lnTo>
                    <a:pt x="2844874" y="276721"/>
                  </a:lnTo>
                  <a:lnTo>
                    <a:pt x="2857976" y="315691"/>
                  </a:lnTo>
                  <a:lnTo>
                    <a:pt x="2866048" y="356201"/>
                  </a:lnTo>
                  <a:lnTo>
                    <a:pt x="2868802" y="398018"/>
                  </a:lnTo>
                  <a:lnTo>
                    <a:pt x="2868676" y="2545229"/>
                  </a:lnTo>
                  <a:lnTo>
                    <a:pt x="2866048" y="2585129"/>
                  </a:lnTo>
                  <a:lnTo>
                    <a:pt x="2857975" y="2625649"/>
                  </a:lnTo>
                  <a:lnTo>
                    <a:pt x="2844870" y="2664628"/>
                  </a:lnTo>
                  <a:lnTo>
                    <a:pt x="2827019" y="2701833"/>
                  </a:lnTo>
                  <a:lnTo>
                    <a:pt x="2804710" y="2737029"/>
                  </a:lnTo>
                  <a:lnTo>
                    <a:pt x="2778228" y="2769982"/>
                  </a:lnTo>
                  <a:lnTo>
                    <a:pt x="2747861" y="2800460"/>
                  </a:lnTo>
                  <a:lnTo>
                    <a:pt x="2713894" y="2828228"/>
                  </a:lnTo>
                  <a:lnTo>
                    <a:pt x="2676614" y="2853052"/>
                  </a:lnTo>
                  <a:lnTo>
                    <a:pt x="2636308" y="2874698"/>
                  </a:lnTo>
                  <a:lnTo>
                    <a:pt x="2593262" y="2892933"/>
                  </a:lnTo>
                  <a:lnTo>
                    <a:pt x="2547763" y="2907523"/>
                  </a:lnTo>
                  <a:lnTo>
                    <a:pt x="2500097" y="2918234"/>
                  </a:lnTo>
                  <a:lnTo>
                    <a:pt x="2450551" y="2924832"/>
                  </a:lnTo>
                  <a:lnTo>
                    <a:pt x="2399411" y="2927083"/>
                  </a:lnTo>
                  <a:lnTo>
                    <a:pt x="2526521" y="2927083"/>
                  </a:lnTo>
                  <a:lnTo>
                    <a:pt x="2600670" y="2905894"/>
                  </a:lnTo>
                  <a:lnTo>
                    <a:pt x="2645325" y="2886979"/>
                  </a:lnTo>
                  <a:lnTo>
                    <a:pt x="2687135" y="2864527"/>
                  </a:lnTo>
                  <a:lnTo>
                    <a:pt x="2725803" y="2838778"/>
                  </a:lnTo>
                  <a:lnTo>
                    <a:pt x="2761033" y="2809978"/>
                  </a:lnTo>
                  <a:lnTo>
                    <a:pt x="2792528" y="2778368"/>
                  </a:lnTo>
                  <a:lnTo>
                    <a:pt x="2819992" y="2744191"/>
                  </a:lnTo>
                  <a:lnTo>
                    <a:pt x="2843128" y="2707690"/>
                  </a:lnTo>
                  <a:lnTo>
                    <a:pt x="2861639" y="2669108"/>
                  </a:lnTo>
                  <a:lnTo>
                    <a:pt x="2875228" y="2628687"/>
                  </a:lnTo>
                  <a:lnTo>
                    <a:pt x="2883599" y="2586671"/>
                  </a:lnTo>
                  <a:lnTo>
                    <a:pt x="2886329" y="2545229"/>
                  </a:lnTo>
                  <a:lnTo>
                    <a:pt x="2886455" y="398018"/>
                  </a:lnTo>
                  <a:lnTo>
                    <a:pt x="2883700" y="356201"/>
                  </a:lnTo>
                  <a:lnTo>
                    <a:pt x="2875222" y="312628"/>
                  </a:lnTo>
                  <a:lnTo>
                    <a:pt x="2861626" y="272206"/>
                  </a:lnTo>
                  <a:lnTo>
                    <a:pt x="2843108" y="233623"/>
                  </a:lnTo>
                  <a:lnTo>
                    <a:pt x="2819964" y="197122"/>
                  </a:lnTo>
                  <a:lnTo>
                    <a:pt x="2792492" y="162946"/>
                  </a:lnTo>
                  <a:lnTo>
                    <a:pt x="2760989" y="131336"/>
                  </a:lnTo>
                  <a:lnTo>
                    <a:pt x="2725752" y="102536"/>
                  </a:lnTo>
                  <a:lnTo>
                    <a:pt x="2687080" y="76789"/>
                  </a:lnTo>
                  <a:lnTo>
                    <a:pt x="2645268" y="54337"/>
                  </a:lnTo>
                  <a:lnTo>
                    <a:pt x="2600616" y="35423"/>
                  </a:lnTo>
                  <a:lnTo>
                    <a:pt x="2553419" y="20289"/>
                  </a:lnTo>
                  <a:lnTo>
                    <a:pt x="2503975" y="9179"/>
                  </a:lnTo>
                  <a:lnTo>
                    <a:pt x="2452582" y="2335"/>
                  </a:lnTo>
                  <a:lnTo>
                    <a:pt x="2399538" y="0"/>
                  </a:lnTo>
                  <a:close/>
                </a:path>
              </a:pathLst>
            </a:custGeom>
            <a:solidFill>
              <a:srgbClr val="FFFFFF"/>
            </a:solidFill>
          </p:spPr>
          <p:txBody>
            <a:bodyPr wrap="square" lIns="0" tIns="0" rIns="0" bIns="0" rtlCol="0"/>
            <a:lstStyle/>
            <a:p>
              <a:endParaRPr/>
            </a:p>
          </p:txBody>
        </p:sp>
      </p:grpSp>
      <p:sp>
        <p:nvSpPr>
          <p:cNvPr id="24" name="object 24"/>
          <p:cNvSpPr txBox="1"/>
          <p:nvPr/>
        </p:nvSpPr>
        <p:spPr>
          <a:xfrm>
            <a:off x="14526513" y="6161430"/>
            <a:ext cx="2550160" cy="2721610"/>
          </a:xfrm>
          <a:prstGeom prst="rect">
            <a:avLst/>
          </a:prstGeom>
        </p:spPr>
        <p:txBody>
          <a:bodyPr vert="horz" wrap="square" lIns="0" tIns="68580" rIns="0" bIns="0" rtlCol="0">
            <a:spAutoFit/>
          </a:bodyPr>
          <a:lstStyle/>
          <a:p>
            <a:pPr marL="12700" marR="461009">
              <a:lnSpc>
                <a:spcPts val="3200"/>
              </a:lnSpc>
              <a:spcBef>
                <a:spcPts val="540"/>
              </a:spcBef>
            </a:pPr>
            <a:r>
              <a:rPr sz="3000" spc="-25" dirty="0">
                <a:solidFill>
                  <a:srgbClr val="FFFFFF"/>
                </a:solidFill>
                <a:latin typeface="Times New Roman"/>
                <a:cs typeface="Times New Roman"/>
              </a:rPr>
              <a:t>WEB </a:t>
            </a:r>
            <a:r>
              <a:rPr sz="3000" spc="-35" dirty="0">
                <a:solidFill>
                  <a:srgbClr val="FFFFFF"/>
                </a:solidFill>
                <a:latin typeface="Times New Roman"/>
                <a:cs typeface="Times New Roman"/>
              </a:rPr>
              <a:t>INTERFACE</a:t>
            </a:r>
            <a:endParaRPr sz="3000" dirty="0">
              <a:latin typeface="Times New Roman"/>
              <a:cs typeface="Times New Roman"/>
            </a:endParaRPr>
          </a:p>
          <a:p>
            <a:pPr marL="344805" marR="5080" indent="-111760" algn="just">
              <a:lnSpc>
                <a:spcPts val="2400"/>
              </a:lnSpc>
              <a:spcBef>
                <a:spcPts val="20"/>
              </a:spcBef>
            </a:pPr>
            <a:r>
              <a:rPr sz="2200" dirty="0">
                <a:solidFill>
                  <a:srgbClr val="FFFFFF"/>
                </a:solidFill>
                <a:latin typeface="Segoe UI Symbol"/>
                <a:cs typeface="Segoe UI Symbol"/>
              </a:rPr>
              <a:t>⚬</a:t>
            </a:r>
            <a:r>
              <a:rPr sz="2200" dirty="0">
                <a:solidFill>
                  <a:srgbClr val="FFFFFF"/>
                </a:solidFill>
                <a:latin typeface="Times New Roman"/>
                <a:cs typeface="Times New Roman"/>
              </a:rPr>
              <a:t>Displays</a:t>
            </a:r>
            <a:r>
              <a:rPr sz="2200" spc="-90" dirty="0">
                <a:solidFill>
                  <a:srgbClr val="FFFFFF"/>
                </a:solidFill>
                <a:latin typeface="Times New Roman"/>
                <a:cs typeface="Times New Roman"/>
              </a:rPr>
              <a:t> </a:t>
            </a:r>
            <a:r>
              <a:rPr sz="2200" spc="-10" dirty="0">
                <a:solidFill>
                  <a:srgbClr val="FFFFFF"/>
                </a:solidFill>
                <a:latin typeface="Times New Roman"/>
                <a:cs typeface="Times New Roman"/>
              </a:rPr>
              <a:t>inventory, </a:t>
            </a:r>
            <a:r>
              <a:rPr sz="2200" dirty="0">
                <a:solidFill>
                  <a:srgbClr val="FFFFFF"/>
                </a:solidFill>
                <a:latin typeface="Times New Roman"/>
                <a:cs typeface="Times New Roman"/>
              </a:rPr>
              <a:t>storage</a:t>
            </a:r>
            <a:r>
              <a:rPr sz="2200" spc="-65" dirty="0">
                <a:solidFill>
                  <a:srgbClr val="FFFFFF"/>
                </a:solidFill>
                <a:latin typeface="Times New Roman"/>
                <a:cs typeface="Times New Roman"/>
              </a:rPr>
              <a:t> </a:t>
            </a:r>
            <a:r>
              <a:rPr sz="2200" spc="-10" dirty="0">
                <a:solidFill>
                  <a:srgbClr val="FFFFFF"/>
                </a:solidFill>
                <a:latin typeface="Times New Roman"/>
                <a:cs typeface="Times New Roman"/>
              </a:rPr>
              <a:t>conditions, </a:t>
            </a:r>
            <a:r>
              <a:rPr sz="2200" dirty="0">
                <a:solidFill>
                  <a:srgbClr val="FFFFFF"/>
                </a:solidFill>
                <a:latin typeface="Times New Roman"/>
                <a:cs typeface="Times New Roman"/>
              </a:rPr>
              <a:t>expiry</a:t>
            </a:r>
            <a:r>
              <a:rPr sz="2200" spc="-40" dirty="0">
                <a:solidFill>
                  <a:srgbClr val="FFFFFF"/>
                </a:solidFill>
                <a:latin typeface="Times New Roman"/>
                <a:cs typeface="Times New Roman"/>
              </a:rPr>
              <a:t> </a:t>
            </a:r>
            <a:r>
              <a:rPr sz="2200" dirty="0">
                <a:solidFill>
                  <a:srgbClr val="FFFFFF"/>
                </a:solidFill>
                <a:latin typeface="Times New Roman"/>
                <a:cs typeface="Times New Roman"/>
              </a:rPr>
              <a:t>alerts,</a:t>
            </a:r>
            <a:r>
              <a:rPr sz="2200" spc="-50" dirty="0">
                <a:solidFill>
                  <a:srgbClr val="FFFFFF"/>
                </a:solidFill>
                <a:latin typeface="Times New Roman"/>
                <a:cs typeface="Times New Roman"/>
              </a:rPr>
              <a:t> </a:t>
            </a:r>
            <a:r>
              <a:rPr sz="2200" spc="-25" dirty="0">
                <a:solidFill>
                  <a:srgbClr val="FFFFFF"/>
                </a:solidFill>
                <a:latin typeface="Times New Roman"/>
                <a:cs typeface="Times New Roman"/>
              </a:rPr>
              <a:t>and</a:t>
            </a:r>
            <a:endParaRPr sz="2200" dirty="0">
              <a:latin typeface="Times New Roman"/>
              <a:cs typeface="Times New Roman"/>
            </a:endParaRPr>
          </a:p>
          <a:p>
            <a:pPr marL="344805" marR="141605">
              <a:lnSpc>
                <a:spcPts val="2400"/>
              </a:lnSpc>
              <a:spcBef>
                <a:spcPts val="5"/>
              </a:spcBef>
            </a:pPr>
            <a:r>
              <a:rPr sz="2200" dirty="0">
                <a:solidFill>
                  <a:srgbClr val="FFFFFF"/>
                </a:solidFill>
                <a:latin typeface="Times New Roman"/>
                <a:cs typeface="Times New Roman"/>
              </a:rPr>
              <a:t>recipe</a:t>
            </a:r>
            <a:r>
              <a:rPr sz="2200" spc="-45" dirty="0">
                <a:solidFill>
                  <a:srgbClr val="FFFFFF"/>
                </a:solidFill>
                <a:latin typeface="Times New Roman"/>
                <a:cs typeface="Times New Roman"/>
              </a:rPr>
              <a:t> </a:t>
            </a:r>
            <a:r>
              <a:rPr sz="2200" spc="-10" dirty="0">
                <a:solidFill>
                  <a:srgbClr val="FFFFFF"/>
                </a:solidFill>
                <a:latin typeface="Times New Roman"/>
                <a:cs typeface="Times New Roman"/>
              </a:rPr>
              <a:t>suggestions </a:t>
            </a:r>
            <a:r>
              <a:rPr sz="2200" dirty="0">
                <a:solidFill>
                  <a:srgbClr val="FFFFFF"/>
                </a:solidFill>
                <a:latin typeface="Times New Roman"/>
                <a:cs typeface="Times New Roman"/>
              </a:rPr>
              <a:t>for</a:t>
            </a:r>
            <a:r>
              <a:rPr sz="2200" spc="-20" dirty="0">
                <a:solidFill>
                  <a:srgbClr val="FFFFFF"/>
                </a:solidFill>
                <a:latin typeface="Times New Roman"/>
                <a:cs typeface="Times New Roman"/>
              </a:rPr>
              <a:t> </a:t>
            </a:r>
            <a:r>
              <a:rPr sz="2200" dirty="0">
                <a:solidFill>
                  <a:srgbClr val="FFFFFF"/>
                </a:solidFill>
                <a:latin typeface="Times New Roman"/>
                <a:cs typeface="Times New Roman"/>
              </a:rPr>
              <a:t>easy</a:t>
            </a:r>
            <a:r>
              <a:rPr sz="2200" spc="-15" dirty="0">
                <a:solidFill>
                  <a:srgbClr val="FFFFFF"/>
                </a:solidFill>
                <a:latin typeface="Times New Roman"/>
                <a:cs typeface="Times New Roman"/>
              </a:rPr>
              <a:t> </a:t>
            </a:r>
            <a:r>
              <a:rPr sz="2200" spc="-20" dirty="0">
                <a:solidFill>
                  <a:srgbClr val="FFFFFF"/>
                </a:solidFill>
                <a:latin typeface="Times New Roman"/>
                <a:cs typeface="Times New Roman"/>
              </a:rPr>
              <a:t>user </a:t>
            </a:r>
            <a:r>
              <a:rPr sz="2200" spc="-10" dirty="0">
                <a:solidFill>
                  <a:srgbClr val="FFFFFF"/>
                </a:solidFill>
                <a:latin typeface="Times New Roman"/>
                <a:cs typeface="Times New Roman"/>
              </a:rPr>
              <a:t>access.</a:t>
            </a:r>
            <a:endParaRPr sz="2200" dirty="0">
              <a:latin typeface="Times New Roman"/>
              <a:cs typeface="Times New Roman"/>
            </a:endParaRPr>
          </a:p>
        </p:txBody>
      </p:sp>
      <p:grpSp>
        <p:nvGrpSpPr>
          <p:cNvPr id="42" name="Group 41">
            <a:extLst>
              <a:ext uri="{FF2B5EF4-FFF2-40B4-BE49-F238E27FC236}">
                <a16:creationId xmlns:a16="http://schemas.microsoft.com/office/drawing/2014/main" id="{E5DA3CC4-1FB7-B54B-E114-31C8A2B02246}"/>
              </a:ext>
            </a:extLst>
          </p:cNvPr>
          <p:cNvGrpSpPr/>
          <p:nvPr/>
        </p:nvGrpSpPr>
        <p:grpSpPr>
          <a:xfrm>
            <a:off x="830580" y="1617304"/>
            <a:ext cx="16261080" cy="7734837"/>
            <a:chOff x="830580" y="1617304"/>
            <a:chExt cx="16261080" cy="7734837"/>
          </a:xfrm>
        </p:grpSpPr>
        <p:pic>
          <p:nvPicPr>
            <p:cNvPr id="26" name="object 26"/>
            <p:cNvPicPr/>
            <p:nvPr/>
          </p:nvPicPr>
          <p:blipFill>
            <a:blip r:embed="rId3" cstate="print"/>
            <a:stretch>
              <a:fillRect/>
            </a:stretch>
          </p:blipFill>
          <p:spPr>
            <a:xfrm>
              <a:off x="830580" y="2275331"/>
              <a:ext cx="4241292" cy="2795016"/>
            </a:xfrm>
            <a:prstGeom prst="rect">
              <a:avLst/>
            </a:prstGeom>
          </p:spPr>
        </p:pic>
        <p:pic>
          <p:nvPicPr>
            <p:cNvPr id="27" name="object 27"/>
            <p:cNvPicPr/>
            <p:nvPr/>
          </p:nvPicPr>
          <p:blipFill>
            <a:blip r:embed="rId4" cstate="print"/>
            <a:stretch>
              <a:fillRect/>
            </a:stretch>
          </p:blipFill>
          <p:spPr>
            <a:xfrm>
              <a:off x="7306564" y="1617304"/>
              <a:ext cx="1353007" cy="911351"/>
            </a:xfrm>
            <a:prstGeom prst="rect">
              <a:avLst/>
            </a:prstGeom>
          </p:spPr>
        </p:pic>
        <p:pic>
          <p:nvPicPr>
            <p:cNvPr id="28" name="object 28"/>
            <p:cNvPicPr/>
            <p:nvPr/>
          </p:nvPicPr>
          <p:blipFill>
            <a:blip r:embed="rId5" cstate="print"/>
            <a:stretch>
              <a:fillRect/>
            </a:stretch>
          </p:blipFill>
          <p:spPr>
            <a:xfrm>
              <a:off x="7671815" y="3083052"/>
              <a:ext cx="967740" cy="1179576"/>
            </a:xfrm>
            <a:prstGeom prst="rect">
              <a:avLst/>
            </a:prstGeom>
          </p:spPr>
        </p:pic>
        <p:pic>
          <p:nvPicPr>
            <p:cNvPr id="29" name="object 29"/>
            <p:cNvPicPr/>
            <p:nvPr/>
          </p:nvPicPr>
          <p:blipFill>
            <a:blip r:embed="rId6" cstate="print"/>
            <a:stretch>
              <a:fillRect/>
            </a:stretch>
          </p:blipFill>
          <p:spPr>
            <a:xfrm>
              <a:off x="7775448" y="4625339"/>
              <a:ext cx="760476" cy="1379219"/>
            </a:xfrm>
            <a:prstGeom prst="rect">
              <a:avLst/>
            </a:prstGeom>
          </p:spPr>
        </p:pic>
        <p:pic>
          <p:nvPicPr>
            <p:cNvPr id="30" name="object 30"/>
            <p:cNvPicPr/>
            <p:nvPr/>
          </p:nvPicPr>
          <p:blipFill>
            <a:blip r:embed="rId7" cstate="print"/>
            <a:stretch>
              <a:fillRect/>
            </a:stretch>
          </p:blipFill>
          <p:spPr>
            <a:xfrm>
              <a:off x="10369296" y="2929127"/>
              <a:ext cx="1173479" cy="1487424"/>
            </a:xfrm>
            <a:prstGeom prst="rect">
              <a:avLst/>
            </a:prstGeom>
          </p:spPr>
        </p:pic>
        <p:pic>
          <p:nvPicPr>
            <p:cNvPr id="31" name="object 31"/>
            <p:cNvPicPr/>
            <p:nvPr/>
          </p:nvPicPr>
          <p:blipFill>
            <a:blip r:embed="rId8" cstate="print"/>
            <a:stretch>
              <a:fillRect/>
            </a:stretch>
          </p:blipFill>
          <p:spPr>
            <a:xfrm>
              <a:off x="14805660" y="2712719"/>
              <a:ext cx="2286000" cy="1920239"/>
            </a:xfrm>
            <a:prstGeom prst="rect">
              <a:avLst/>
            </a:prstGeom>
          </p:spPr>
        </p:pic>
        <p:sp>
          <p:nvSpPr>
            <p:cNvPr id="32" name="object 32"/>
            <p:cNvSpPr/>
            <p:nvPr/>
          </p:nvSpPr>
          <p:spPr>
            <a:xfrm>
              <a:off x="5060823" y="1970912"/>
              <a:ext cx="7581900" cy="3366770"/>
            </a:xfrm>
            <a:custGeom>
              <a:avLst/>
              <a:gdLst/>
              <a:ahLst/>
              <a:cxnLst/>
              <a:rect l="l" t="t" r="r" b="b"/>
              <a:pathLst>
                <a:path w="7581900" h="3366770">
                  <a:moveTo>
                    <a:pt x="2715387" y="3345561"/>
                  </a:moveTo>
                  <a:lnTo>
                    <a:pt x="2678303" y="3228213"/>
                  </a:lnTo>
                  <a:lnTo>
                    <a:pt x="2674632" y="3221596"/>
                  </a:lnTo>
                  <a:lnTo>
                    <a:pt x="2668930" y="3217037"/>
                  </a:lnTo>
                  <a:lnTo>
                    <a:pt x="2661932" y="3214967"/>
                  </a:lnTo>
                  <a:lnTo>
                    <a:pt x="2654427" y="3215767"/>
                  </a:lnTo>
                  <a:lnTo>
                    <a:pt x="2647797" y="3219450"/>
                  </a:lnTo>
                  <a:lnTo>
                    <a:pt x="2643251" y="3225203"/>
                  </a:lnTo>
                  <a:lnTo>
                    <a:pt x="2641168" y="3232239"/>
                  </a:lnTo>
                  <a:lnTo>
                    <a:pt x="2641981" y="3239770"/>
                  </a:lnTo>
                  <a:lnTo>
                    <a:pt x="2657157" y="3287852"/>
                  </a:lnTo>
                  <a:lnTo>
                    <a:pt x="79819" y="1721739"/>
                  </a:lnTo>
                  <a:lnTo>
                    <a:pt x="2532037" y="1721739"/>
                  </a:lnTo>
                  <a:lnTo>
                    <a:pt x="2494026" y="1755013"/>
                  </a:lnTo>
                  <a:lnTo>
                    <a:pt x="2489454" y="1761045"/>
                  </a:lnTo>
                  <a:lnTo>
                    <a:pt x="2487612" y="1768094"/>
                  </a:lnTo>
                  <a:lnTo>
                    <a:pt x="2488514" y="1775345"/>
                  </a:lnTo>
                  <a:lnTo>
                    <a:pt x="2492248" y="1781937"/>
                  </a:lnTo>
                  <a:lnTo>
                    <a:pt x="2498267" y="1786509"/>
                  </a:lnTo>
                  <a:lnTo>
                    <a:pt x="2505329" y="1788350"/>
                  </a:lnTo>
                  <a:lnTo>
                    <a:pt x="2512568" y="1787448"/>
                  </a:lnTo>
                  <a:lnTo>
                    <a:pt x="2519172" y="1783715"/>
                  </a:lnTo>
                  <a:lnTo>
                    <a:pt x="2589987" y="1721739"/>
                  </a:lnTo>
                  <a:lnTo>
                    <a:pt x="2611755" y="1702689"/>
                  </a:lnTo>
                  <a:lnTo>
                    <a:pt x="2589987" y="1683639"/>
                  </a:lnTo>
                  <a:lnTo>
                    <a:pt x="2519172" y="1621663"/>
                  </a:lnTo>
                  <a:lnTo>
                    <a:pt x="2512568" y="1617941"/>
                  </a:lnTo>
                  <a:lnTo>
                    <a:pt x="2487612" y="1637284"/>
                  </a:lnTo>
                  <a:lnTo>
                    <a:pt x="2489454" y="1644345"/>
                  </a:lnTo>
                  <a:lnTo>
                    <a:pt x="2494026" y="1650365"/>
                  </a:lnTo>
                  <a:lnTo>
                    <a:pt x="2532037" y="1683639"/>
                  </a:lnTo>
                  <a:lnTo>
                    <a:pt x="66903" y="1683639"/>
                  </a:lnTo>
                  <a:lnTo>
                    <a:pt x="2117356" y="70827"/>
                  </a:lnTo>
                  <a:lnTo>
                    <a:pt x="2108073" y="120396"/>
                  </a:lnTo>
                  <a:lnTo>
                    <a:pt x="2108187" y="127381"/>
                  </a:lnTo>
                  <a:lnTo>
                    <a:pt x="2123313" y="142621"/>
                  </a:lnTo>
                  <a:lnTo>
                    <a:pt x="2130641" y="142621"/>
                  </a:lnTo>
                  <a:lnTo>
                    <a:pt x="2137613" y="139623"/>
                  </a:lnTo>
                  <a:lnTo>
                    <a:pt x="2142718" y="134429"/>
                  </a:lnTo>
                  <a:lnTo>
                    <a:pt x="2145538" y="127381"/>
                  </a:lnTo>
                  <a:lnTo>
                    <a:pt x="2167712" y="9398"/>
                  </a:lnTo>
                  <a:lnTo>
                    <a:pt x="2168271" y="6477"/>
                  </a:lnTo>
                  <a:lnTo>
                    <a:pt x="2045335" y="0"/>
                  </a:lnTo>
                  <a:lnTo>
                    <a:pt x="2037892" y="1143"/>
                  </a:lnTo>
                  <a:lnTo>
                    <a:pt x="2031644" y="4927"/>
                  </a:lnTo>
                  <a:lnTo>
                    <a:pt x="2027250" y="10756"/>
                  </a:lnTo>
                  <a:lnTo>
                    <a:pt x="2025396" y="18034"/>
                  </a:lnTo>
                  <a:lnTo>
                    <a:pt x="2026462" y="25552"/>
                  </a:lnTo>
                  <a:lnTo>
                    <a:pt x="2030209" y="31838"/>
                  </a:lnTo>
                  <a:lnTo>
                    <a:pt x="2036064" y="36233"/>
                  </a:lnTo>
                  <a:lnTo>
                    <a:pt x="2043430" y="38100"/>
                  </a:lnTo>
                  <a:lnTo>
                    <a:pt x="2093849" y="40767"/>
                  </a:lnTo>
                  <a:lnTo>
                    <a:pt x="0" y="1687715"/>
                  </a:lnTo>
                  <a:lnTo>
                    <a:pt x="11798" y="1702701"/>
                  </a:lnTo>
                  <a:lnTo>
                    <a:pt x="1905" y="1718945"/>
                  </a:lnTo>
                  <a:lnTo>
                    <a:pt x="2637371" y="3320504"/>
                  </a:lnTo>
                  <a:lnTo>
                    <a:pt x="2587625" y="3329178"/>
                  </a:lnTo>
                  <a:lnTo>
                    <a:pt x="2572131" y="3351149"/>
                  </a:lnTo>
                  <a:lnTo>
                    <a:pt x="2574861" y="3358235"/>
                  </a:lnTo>
                  <a:lnTo>
                    <a:pt x="2579941" y="3363518"/>
                  </a:lnTo>
                  <a:lnTo>
                    <a:pt x="2586621" y="3366490"/>
                  </a:lnTo>
                  <a:lnTo>
                    <a:pt x="2594229" y="3366643"/>
                  </a:lnTo>
                  <a:lnTo>
                    <a:pt x="2708084" y="3346831"/>
                  </a:lnTo>
                  <a:lnTo>
                    <a:pt x="2715387" y="3345561"/>
                  </a:lnTo>
                  <a:close/>
                </a:path>
                <a:path w="7581900" h="3366770">
                  <a:moveTo>
                    <a:pt x="5309235" y="1702689"/>
                  </a:moveTo>
                  <a:lnTo>
                    <a:pt x="5287467" y="1683639"/>
                  </a:lnTo>
                  <a:lnTo>
                    <a:pt x="5216652" y="1621663"/>
                  </a:lnTo>
                  <a:lnTo>
                    <a:pt x="5210048" y="1617941"/>
                  </a:lnTo>
                  <a:lnTo>
                    <a:pt x="5185092" y="1637284"/>
                  </a:lnTo>
                  <a:lnTo>
                    <a:pt x="5186934" y="1644345"/>
                  </a:lnTo>
                  <a:lnTo>
                    <a:pt x="5191506" y="1650365"/>
                  </a:lnTo>
                  <a:lnTo>
                    <a:pt x="5229517" y="1683639"/>
                  </a:lnTo>
                  <a:lnTo>
                    <a:pt x="3579495" y="1683639"/>
                  </a:lnTo>
                  <a:lnTo>
                    <a:pt x="3579495" y="1721739"/>
                  </a:lnTo>
                  <a:lnTo>
                    <a:pt x="5229517" y="1721739"/>
                  </a:lnTo>
                  <a:lnTo>
                    <a:pt x="5191506" y="1755013"/>
                  </a:lnTo>
                  <a:lnTo>
                    <a:pt x="5186934" y="1761045"/>
                  </a:lnTo>
                  <a:lnTo>
                    <a:pt x="5185092" y="1768094"/>
                  </a:lnTo>
                  <a:lnTo>
                    <a:pt x="5185994" y="1775345"/>
                  </a:lnTo>
                  <a:lnTo>
                    <a:pt x="5189728" y="1781937"/>
                  </a:lnTo>
                  <a:lnTo>
                    <a:pt x="5195748" y="1786509"/>
                  </a:lnTo>
                  <a:lnTo>
                    <a:pt x="5202809" y="1788350"/>
                  </a:lnTo>
                  <a:lnTo>
                    <a:pt x="5210048" y="1787448"/>
                  </a:lnTo>
                  <a:lnTo>
                    <a:pt x="5216652" y="1783715"/>
                  </a:lnTo>
                  <a:lnTo>
                    <a:pt x="5287467" y="1721739"/>
                  </a:lnTo>
                  <a:lnTo>
                    <a:pt x="5309235" y="1702689"/>
                  </a:lnTo>
                  <a:close/>
                </a:path>
                <a:path w="7581900" h="3366770">
                  <a:moveTo>
                    <a:pt x="5895975" y="2446401"/>
                  </a:moveTo>
                  <a:lnTo>
                    <a:pt x="5875566" y="2438654"/>
                  </a:lnTo>
                  <a:lnTo>
                    <a:pt x="5780913" y="2402713"/>
                  </a:lnTo>
                  <a:lnTo>
                    <a:pt x="5773471" y="2401519"/>
                  </a:lnTo>
                  <a:lnTo>
                    <a:pt x="5766371" y="2403195"/>
                  </a:lnTo>
                  <a:lnTo>
                    <a:pt x="5760402" y="2407399"/>
                  </a:lnTo>
                  <a:lnTo>
                    <a:pt x="5756402" y="2413762"/>
                  </a:lnTo>
                  <a:lnTo>
                    <a:pt x="5755119" y="2421204"/>
                  </a:lnTo>
                  <a:lnTo>
                    <a:pt x="5756783" y="2428303"/>
                  </a:lnTo>
                  <a:lnTo>
                    <a:pt x="5760999" y="2434272"/>
                  </a:lnTo>
                  <a:lnTo>
                    <a:pt x="5767451" y="2438273"/>
                  </a:lnTo>
                  <a:lnTo>
                    <a:pt x="5814707" y="2456294"/>
                  </a:lnTo>
                  <a:lnTo>
                    <a:pt x="3469259" y="3327654"/>
                  </a:lnTo>
                  <a:lnTo>
                    <a:pt x="3482467" y="3363468"/>
                  </a:lnTo>
                  <a:lnTo>
                    <a:pt x="5827903" y="2492044"/>
                  </a:lnTo>
                  <a:lnTo>
                    <a:pt x="5803900" y="2536444"/>
                  </a:lnTo>
                  <a:lnTo>
                    <a:pt x="5801639" y="2543695"/>
                  </a:lnTo>
                  <a:lnTo>
                    <a:pt x="5802325" y="2550960"/>
                  </a:lnTo>
                  <a:lnTo>
                    <a:pt x="5805703" y="2557411"/>
                  </a:lnTo>
                  <a:lnTo>
                    <a:pt x="5811520" y="2562225"/>
                  </a:lnTo>
                  <a:lnTo>
                    <a:pt x="5818759" y="2564485"/>
                  </a:lnTo>
                  <a:lnTo>
                    <a:pt x="5826036" y="2563799"/>
                  </a:lnTo>
                  <a:lnTo>
                    <a:pt x="5832538" y="2560421"/>
                  </a:lnTo>
                  <a:lnTo>
                    <a:pt x="5837428" y="2554605"/>
                  </a:lnTo>
                  <a:lnTo>
                    <a:pt x="5895975" y="2446401"/>
                  </a:lnTo>
                  <a:close/>
                </a:path>
                <a:path w="7581900" h="3366770">
                  <a:moveTo>
                    <a:pt x="5895975" y="958977"/>
                  </a:moveTo>
                  <a:lnTo>
                    <a:pt x="5835269" y="851916"/>
                  </a:lnTo>
                  <a:lnTo>
                    <a:pt x="5830278" y="846226"/>
                  </a:lnTo>
                  <a:lnTo>
                    <a:pt x="5823724" y="842987"/>
                  </a:lnTo>
                  <a:lnTo>
                    <a:pt x="5816422" y="842441"/>
                  </a:lnTo>
                  <a:lnTo>
                    <a:pt x="5809234" y="844804"/>
                  </a:lnTo>
                  <a:lnTo>
                    <a:pt x="5803531" y="849769"/>
                  </a:lnTo>
                  <a:lnTo>
                    <a:pt x="5800293" y="856284"/>
                  </a:lnTo>
                  <a:lnTo>
                    <a:pt x="5799747" y="863549"/>
                  </a:lnTo>
                  <a:lnTo>
                    <a:pt x="5802122" y="870712"/>
                  </a:lnTo>
                  <a:lnTo>
                    <a:pt x="5827026" y="914704"/>
                  </a:lnTo>
                  <a:lnTo>
                    <a:pt x="3646678" y="153035"/>
                  </a:lnTo>
                  <a:lnTo>
                    <a:pt x="3634232" y="189103"/>
                  </a:lnTo>
                  <a:lnTo>
                    <a:pt x="5814530" y="950671"/>
                  </a:lnTo>
                  <a:lnTo>
                    <a:pt x="5767578" y="969518"/>
                  </a:lnTo>
                  <a:lnTo>
                    <a:pt x="5761240" y="973696"/>
                  </a:lnTo>
                  <a:lnTo>
                    <a:pt x="5757164" y="979779"/>
                  </a:lnTo>
                  <a:lnTo>
                    <a:pt x="5755640" y="986955"/>
                  </a:lnTo>
                  <a:lnTo>
                    <a:pt x="5757037" y="994410"/>
                  </a:lnTo>
                  <a:lnTo>
                    <a:pt x="5761190" y="1000683"/>
                  </a:lnTo>
                  <a:lnTo>
                    <a:pt x="5767222" y="1004785"/>
                  </a:lnTo>
                  <a:lnTo>
                    <a:pt x="5774360" y="1006322"/>
                  </a:lnTo>
                  <a:lnTo>
                    <a:pt x="5781802" y="1004951"/>
                  </a:lnTo>
                  <a:lnTo>
                    <a:pt x="5875147" y="967359"/>
                  </a:lnTo>
                  <a:lnTo>
                    <a:pt x="5895975" y="958977"/>
                  </a:lnTo>
                  <a:close/>
                </a:path>
                <a:path w="7581900" h="3366770">
                  <a:moveTo>
                    <a:pt x="7581519" y="1702689"/>
                  </a:moveTo>
                  <a:lnTo>
                    <a:pt x="7559751" y="1683639"/>
                  </a:lnTo>
                  <a:lnTo>
                    <a:pt x="7488936" y="1621663"/>
                  </a:lnTo>
                  <a:lnTo>
                    <a:pt x="7482332" y="1617941"/>
                  </a:lnTo>
                  <a:lnTo>
                    <a:pt x="7457376" y="1637284"/>
                  </a:lnTo>
                  <a:lnTo>
                    <a:pt x="7459218" y="1644345"/>
                  </a:lnTo>
                  <a:lnTo>
                    <a:pt x="7463790" y="1650365"/>
                  </a:lnTo>
                  <a:lnTo>
                    <a:pt x="7501801" y="1683639"/>
                  </a:lnTo>
                  <a:lnTo>
                    <a:pt x="6482715" y="1683639"/>
                  </a:lnTo>
                  <a:lnTo>
                    <a:pt x="6482715" y="1721739"/>
                  </a:lnTo>
                  <a:lnTo>
                    <a:pt x="7501801" y="1721739"/>
                  </a:lnTo>
                  <a:lnTo>
                    <a:pt x="7463790" y="1755013"/>
                  </a:lnTo>
                  <a:lnTo>
                    <a:pt x="7459218" y="1761045"/>
                  </a:lnTo>
                  <a:lnTo>
                    <a:pt x="7457376" y="1768094"/>
                  </a:lnTo>
                  <a:lnTo>
                    <a:pt x="7458278" y="1775345"/>
                  </a:lnTo>
                  <a:lnTo>
                    <a:pt x="7462012" y="1781937"/>
                  </a:lnTo>
                  <a:lnTo>
                    <a:pt x="7468032" y="1786509"/>
                  </a:lnTo>
                  <a:lnTo>
                    <a:pt x="7475093" y="1788350"/>
                  </a:lnTo>
                  <a:lnTo>
                    <a:pt x="7482332" y="1787448"/>
                  </a:lnTo>
                  <a:lnTo>
                    <a:pt x="7488936" y="1783715"/>
                  </a:lnTo>
                  <a:lnTo>
                    <a:pt x="7559751" y="1721739"/>
                  </a:lnTo>
                  <a:lnTo>
                    <a:pt x="7581519" y="1702689"/>
                  </a:lnTo>
                  <a:close/>
                </a:path>
              </a:pathLst>
            </a:custGeom>
            <a:solidFill>
              <a:srgbClr val="000000"/>
            </a:solidFill>
          </p:spPr>
          <p:txBody>
            <a:bodyPr wrap="square" lIns="0" tIns="0" rIns="0" bIns="0" rtlCol="0"/>
            <a:lstStyle/>
            <a:p>
              <a:endParaRPr/>
            </a:p>
          </p:txBody>
        </p:sp>
        <p:pic>
          <p:nvPicPr>
            <p:cNvPr id="33" name="object 33"/>
            <p:cNvPicPr/>
            <p:nvPr/>
          </p:nvPicPr>
          <p:blipFill>
            <a:blip r:embed="rId9" cstate="print"/>
            <a:stretch>
              <a:fillRect/>
            </a:stretch>
          </p:blipFill>
          <p:spPr>
            <a:xfrm>
              <a:off x="12641580" y="3064763"/>
              <a:ext cx="1194816" cy="1216152"/>
            </a:xfrm>
            <a:prstGeom prst="rect">
              <a:avLst/>
            </a:prstGeom>
          </p:spPr>
        </p:pic>
        <p:sp>
          <p:nvSpPr>
            <p:cNvPr id="34" name="object 34"/>
            <p:cNvSpPr/>
            <p:nvPr/>
          </p:nvSpPr>
          <p:spPr>
            <a:xfrm>
              <a:off x="13837158" y="3587940"/>
              <a:ext cx="969644" cy="171450"/>
            </a:xfrm>
            <a:custGeom>
              <a:avLst/>
              <a:gdLst/>
              <a:ahLst/>
              <a:cxnLst/>
              <a:rect l="l" t="t" r="r" b="b"/>
              <a:pathLst>
                <a:path w="969644" h="171450">
                  <a:moveTo>
                    <a:pt x="911333" y="85661"/>
                  </a:moveTo>
                  <a:lnTo>
                    <a:pt x="851534" y="137985"/>
                  </a:lnTo>
                  <a:lnTo>
                    <a:pt x="846970" y="144014"/>
                  </a:lnTo>
                  <a:lnTo>
                    <a:pt x="845121" y="151066"/>
                  </a:lnTo>
                  <a:lnTo>
                    <a:pt x="846034" y="158309"/>
                  </a:lnTo>
                  <a:lnTo>
                    <a:pt x="849757" y="164909"/>
                  </a:lnTo>
                  <a:lnTo>
                    <a:pt x="855785" y="169473"/>
                  </a:lnTo>
                  <a:lnTo>
                    <a:pt x="862838" y="171323"/>
                  </a:lnTo>
                  <a:lnTo>
                    <a:pt x="870080" y="170410"/>
                  </a:lnTo>
                  <a:lnTo>
                    <a:pt x="876680" y="166687"/>
                  </a:lnTo>
                  <a:lnTo>
                    <a:pt x="947496" y="104711"/>
                  </a:lnTo>
                  <a:lnTo>
                    <a:pt x="940307" y="104711"/>
                  </a:lnTo>
                  <a:lnTo>
                    <a:pt x="940307" y="100012"/>
                  </a:lnTo>
                  <a:lnTo>
                    <a:pt x="927734" y="100012"/>
                  </a:lnTo>
                  <a:lnTo>
                    <a:pt x="911333" y="85661"/>
                  </a:lnTo>
                  <a:close/>
                </a:path>
                <a:path w="969644" h="171450">
                  <a:moveTo>
                    <a:pt x="889562" y="66611"/>
                  </a:moveTo>
                  <a:lnTo>
                    <a:pt x="0" y="66611"/>
                  </a:lnTo>
                  <a:lnTo>
                    <a:pt x="0" y="104711"/>
                  </a:lnTo>
                  <a:lnTo>
                    <a:pt x="889562" y="104711"/>
                  </a:lnTo>
                  <a:lnTo>
                    <a:pt x="911333" y="85661"/>
                  </a:lnTo>
                  <a:lnTo>
                    <a:pt x="889562" y="66611"/>
                  </a:lnTo>
                  <a:close/>
                </a:path>
                <a:path w="969644" h="171450">
                  <a:moveTo>
                    <a:pt x="947496" y="66611"/>
                  </a:moveTo>
                  <a:lnTo>
                    <a:pt x="940307" y="66611"/>
                  </a:lnTo>
                  <a:lnTo>
                    <a:pt x="940307" y="104711"/>
                  </a:lnTo>
                  <a:lnTo>
                    <a:pt x="947496" y="104711"/>
                  </a:lnTo>
                  <a:lnTo>
                    <a:pt x="969263" y="85661"/>
                  </a:lnTo>
                  <a:lnTo>
                    <a:pt x="947496" y="66611"/>
                  </a:lnTo>
                  <a:close/>
                </a:path>
                <a:path w="969644" h="171450">
                  <a:moveTo>
                    <a:pt x="927734" y="71310"/>
                  </a:moveTo>
                  <a:lnTo>
                    <a:pt x="911333" y="85661"/>
                  </a:lnTo>
                  <a:lnTo>
                    <a:pt x="927734" y="100012"/>
                  </a:lnTo>
                  <a:lnTo>
                    <a:pt x="927734" y="71310"/>
                  </a:lnTo>
                  <a:close/>
                </a:path>
                <a:path w="969644" h="171450">
                  <a:moveTo>
                    <a:pt x="940307" y="71310"/>
                  </a:moveTo>
                  <a:lnTo>
                    <a:pt x="927734" y="71310"/>
                  </a:lnTo>
                  <a:lnTo>
                    <a:pt x="927734" y="100012"/>
                  </a:lnTo>
                  <a:lnTo>
                    <a:pt x="940307" y="100012"/>
                  </a:lnTo>
                  <a:lnTo>
                    <a:pt x="940307" y="71310"/>
                  </a:lnTo>
                  <a:close/>
                </a:path>
                <a:path w="969644" h="171450">
                  <a:moveTo>
                    <a:pt x="862838" y="0"/>
                  </a:moveTo>
                  <a:lnTo>
                    <a:pt x="855785" y="1849"/>
                  </a:lnTo>
                  <a:lnTo>
                    <a:pt x="849757" y="6413"/>
                  </a:lnTo>
                  <a:lnTo>
                    <a:pt x="846034" y="13013"/>
                  </a:lnTo>
                  <a:lnTo>
                    <a:pt x="845121" y="20256"/>
                  </a:lnTo>
                  <a:lnTo>
                    <a:pt x="846970" y="27308"/>
                  </a:lnTo>
                  <a:lnTo>
                    <a:pt x="851534" y="33337"/>
                  </a:lnTo>
                  <a:lnTo>
                    <a:pt x="911333" y="85661"/>
                  </a:lnTo>
                  <a:lnTo>
                    <a:pt x="927734" y="71310"/>
                  </a:lnTo>
                  <a:lnTo>
                    <a:pt x="940307" y="71310"/>
                  </a:lnTo>
                  <a:lnTo>
                    <a:pt x="940307" y="66611"/>
                  </a:lnTo>
                  <a:lnTo>
                    <a:pt x="947496" y="66611"/>
                  </a:lnTo>
                  <a:lnTo>
                    <a:pt x="876680" y="4635"/>
                  </a:lnTo>
                  <a:lnTo>
                    <a:pt x="870080" y="912"/>
                  </a:lnTo>
                  <a:lnTo>
                    <a:pt x="862838" y="0"/>
                  </a:lnTo>
                  <a:close/>
                </a:path>
              </a:pathLst>
            </a:custGeom>
            <a:solidFill>
              <a:srgbClr val="000000"/>
            </a:solidFill>
          </p:spPr>
          <p:txBody>
            <a:bodyPr wrap="square" lIns="0" tIns="0" rIns="0" bIns="0" rtlCol="0"/>
            <a:lstStyle/>
            <a:p>
              <a:endParaRPr/>
            </a:p>
          </p:txBody>
        </p:sp>
        <p:sp>
          <p:nvSpPr>
            <p:cNvPr id="35" name="object 35"/>
            <p:cNvSpPr/>
            <p:nvPr/>
          </p:nvSpPr>
          <p:spPr>
            <a:xfrm>
              <a:off x="12122619" y="6032895"/>
              <a:ext cx="2188845" cy="3319246"/>
            </a:xfrm>
            <a:custGeom>
              <a:avLst/>
              <a:gdLst/>
              <a:ahLst/>
              <a:cxnLst/>
              <a:rect l="l" t="t" r="r" b="b"/>
              <a:pathLst>
                <a:path w="2188844" h="2868295">
                  <a:moveTo>
                    <a:pt x="1823720" y="0"/>
                  </a:moveTo>
                  <a:lnTo>
                    <a:pt x="364744" y="0"/>
                  </a:lnTo>
                  <a:lnTo>
                    <a:pt x="318995" y="2983"/>
                  </a:lnTo>
                  <a:lnTo>
                    <a:pt x="274941" y="11695"/>
                  </a:lnTo>
                  <a:lnTo>
                    <a:pt x="232923" y="25777"/>
                  </a:lnTo>
                  <a:lnTo>
                    <a:pt x="193285" y="44870"/>
                  </a:lnTo>
                  <a:lnTo>
                    <a:pt x="156366" y="68615"/>
                  </a:lnTo>
                  <a:lnTo>
                    <a:pt x="122511" y="96655"/>
                  </a:lnTo>
                  <a:lnTo>
                    <a:pt x="92060" y="128629"/>
                  </a:lnTo>
                  <a:lnTo>
                    <a:pt x="65355" y="164180"/>
                  </a:lnTo>
                  <a:lnTo>
                    <a:pt x="42739" y="202949"/>
                  </a:lnTo>
                  <a:lnTo>
                    <a:pt x="24553" y="244577"/>
                  </a:lnTo>
                  <a:lnTo>
                    <a:pt x="11140" y="288706"/>
                  </a:lnTo>
                  <a:lnTo>
                    <a:pt x="2842" y="334977"/>
                  </a:lnTo>
                  <a:lnTo>
                    <a:pt x="0" y="383032"/>
                  </a:lnTo>
                  <a:lnTo>
                    <a:pt x="0" y="2485136"/>
                  </a:lnTo>
                  <a:lnTo>
                    <a:pt x="2842" y="2533180"/>
                  </a:lnTo>
                  <a:lnTo>
                    <a:pt x="11140" y="2579444"/>
                  </a:lnTo>
                  <a:lnTo>
                    <a:pt x="24553" y="2623569"/>
                  </a:lnTo>
                  <a:lnTo>
                    <a:pt x="42739" y="2665196"/>
                  </a:lnTo>
                  <a:lnTo>
                    <a:pt x="65355" y="2703965"/>
                  </a:lnTo>
                  <a:lnTo>
                    <a:pt x="92060" y="2739518"/>
                  </a:lnTo>
                  <a:lnTo>
                    <a:pt x="122511" y="2771495"/>
                  </a:lnTo>
                  <a:lnTo>
                    <a:pt x="156366" y="2799538"/>
                  </a:lnTo>
                  <a:lnTo>
                    <a:pt x="193285" y="2823287"/>
                  </a:lnTo>
                  <a:lnTo>
                    <a:pt x="232923" y="2842384"/>
                  </a:lnTo>
                  <a:lnTo>
                    <a:pt x="274941" y="2856469"/>
                  </a:lnTo>
                  <a:lnTo>
                    <a:pt x="318995" y="2865183"/>
                  </a:lnTo>
                  <a:lnTo>
                    <a:pt x="364744" y="2868168"/>
                  </a:lnTo>
                  <a:lnTo>
                    <a:pt x="1823720" y="2868168"/>
                  </a:lnTo>
                  <a:lnTo>
                    <a:pt x="1869468" y="2865183"/>
                  </a:lnTo>
                  <a:lnTo>
                    <a:pt x="1913522" y="2856469"/>
                  </a:lnTo>
                  <a:lnTo>
                    <a:pt x="1955540" y="2842384"/>
                  </a:lnTo>
                  <a:lnTo>
                    <a:pt x="1995178" y="2823287"/>
                  </a:lnTo>
                  <a:lnTo>
                    <a:pt x="2032097" y="2799538"/>
                  </a:lnTo>
                  <a:lnTo>
                    <a:pt x="2065952" y="2771495"/>
                  </a:lnTo>
                  <a:lnTo>
                    <a:pt x="2096403" y="2739518"/>
                  </a:lnTo>
                  <a:lnTo>
                    <a:pt x="2123108" y="2703965"/>
                  </a:lnTo>
                  <a:lnTo>
                    <a:pt x="2145724" y="2665196"/>
                  </a:lnTo>
                  <a:lnTo>
                    <a:pt x="2163910" y="2623569"/>
                  </a:lnTo>
                  <a:lnTo>
                    <a:pt x="2177323" y="2579444"/>
                  </a:lnTo>
                  <a:lnTo>
                    <a:pt x="2185621" y="2533180"/>
                  </a:lnTo>
                  <a:lnTo>
                    <a:pt x="2188463" y="2485136"/>
                  </a:lnTo>
                  <a:lnTo>
                    <a:pt x="2188463" y="383032"/>
                  </a:lnTo>
                  <a:lnTo>
                    <a:pt x="2185621" y="334977"/>
                  </a:lnTo>
                  <a:lnTo>
                    <a:pt x="2177323" y="288706"/>
                  </a:lnTo>
                  <a:lnTo>
                    <a:pt x="2163910" y="244577"/>
                  </a:lnTo>
                  <a:lnTo>
                    <a:pt x="2145724" y="202949"/>
                  </a:lnTo>
                  <a:lnTo>
                    <a:pt x="2123108" y="164180"/>
                  </a:lnTo>
                  <a:lnTo>
                    <a:pt x="2096403" y="128629"/>
                  </a:lnTo>
                  <a:lnTo>
                    <a:pt x="2065952" y="96655"/>
                  </a:lnTo>
                  <a:lnTo>
                    <a:pt x="2032097" y="68615"/>
                  </a:lnTo>
                  <a:lnTo>
                    <a:pt x="1995178" y="44870"/>
                  </a:lnTo>
                  <a:lnTo>
                    <a:pt x="1955540" y="25777"/>
                  </a:lnTo>
                  <a:lnTo>
                    <a:pt x="1913522" y="11695"/>
                  </a:lnTo>
                  <a:lnTo>
                    <a:pt x="1869468" y="2983"/>
                  </a:lnTo>
                  <a:lnTo>
                    <a:pt x="1823720" y="0"/>
                  </a:lnTo>
                  <a:close/>
                </a:path>
              </a:pathLst>
            </a:custGeom>
            <a:solidFill>
              <a:srgbClr val="4471C4"/>
            </a:solidFill>
          </p:spPr>
          <p:txBody>
            <a:bodyPr wrap="square" lIns="0" tIns="0" rIns="0" bIns="0" rtlCol="0"/>
            <a:lstStyle/>
            <a:p>
              <a:endParaRPr dirty="0"/>
            </a:p>
          </p:txBody>
        </p:sp>
        <p:sp>
          <p:nvSpPr>
            <p:cNvPr id="36" name="object 36"/>
            <p:cNvSpPr/>
            <p:nvPr/>
          </p:nvSpPr>
          <p:spPr>
            <a:xfrm>
              <a:off x="12094463" y="6071993"/>
              <a:ext cx="2202180" cy="3213984"/>
            </a:xfrm>
            <a:custGeom>
              <a:avLst/>
              <a:gdLst/>
              <a:ahLst/>
              <a:cxnLst/>
              <a:rect l="l" t="t" r="r" b="b"/>
              <a:pathLst>
                <a:path w="2202180" h="2882265">
                  <a:moveTo>
                    <a:pt x="1830704" y="0"/>
                  </a:moveTo>
                  <a:lnTo>
                    <a:pt x="371475" y="0"/>
                  </a:lnTo>
                  <a:lnTo>
                    <a:pt x="324863" y="3038"/>
                  </a:lnTo>
                  <a:lnTo>
                    <a:pt x="279984" y="11911"/>
                  </a:lnTo>
                  <a:lnTo>
                    <a:pt x="237184" y="26252"/>
                  </a:lnTo>
                  <a:lnTo>
                    <a:pt x="196810" y="45694"/>
                  </a:lnTo>
                  <a:lnTo>
                    <a:pt x="159211" y="69873"/>
                  </a:lnTo>
                  <a:lnTo>
                    <a:pt x="124734" y="98421"/>
                  </a:lnTo>
                  <a:lnTo>
                    <a:pt x="93727" y="130974"/>
                  </a:lnTo>
                  <a:lnTo>
                    <a:pt x="66536" y="167165"/>
                  </a:lnTo>
                  <a:lnTo>
                    <a:pt x="43509" y="206629"/>
                  </a:lnTo>
                  <a:lnTo>
                    <a:pt x="24995" y="248999"/>
                  </a:lnTo>
                  <a:lnTo>
                    <a:pt x="11340" y="293910"/>
                  </a:lnTo>
                  <a:lnTo>
                    <a:pt x="2893" y="340995"/>
                  </a:lnTo>
                  <a:lnTo>
                    <a:pt x="0" y="389889"/>
                  </a:lnTo>
                  <a:lnTo>
                    <a:pt x="0" y="2491994"/>
                  </a:lnTo>
                  <a:lnTo>
                    <a:pt x="2790" y="2539154"/>
                  </a:lnTo>
                  <a:lnTo>
                    <a:pt x="2893" y="2540893"/>
                  </a:lnTo>
                  <a:lnTo>
                    <a:pt x="11340" y="2587981"/>
                  </a:lnTo>
                  <a:lnTo>
                    <a:pt x="24995" y="2632894"/>
                  </a:lnTo>
                  <a:lnTo>
                    <a:pt x="43509" y="2675265"/>
                  </a:lnTo>
                  <a:lnTo>
                    <a:pt x="66536" y="2714729"/>
                  </a:lnTo>
                  <a:lnTo>
                    <a:pt x="93727" y="2750919"/>
                  </a:lnTo>
                  <a:lnTo>
                    <a:pt x="124734" y="2783470"/>
                  </a:lnTo>
                  <a:lnTo>
                    <a:pt x="159211" y="2812017"/>
                  </a:lnTo>
                  <a:lnTo>
                    <a:pt x="196810" y="2836194"/>
                  </a:lnTo>
                  <a:lnTo>
                    <a:pt x="237184" y="2855635"/>
                  </a:lnTo>
                  <a:lnTo>
                    <a:pt x="279984" y="2869974"/>
                  </a:lnTo>
                  <a:lnTo>
                    <a:pt x="324863" y="2878845"/>
                  </a:lnTo>
                  <a:lnTo>
                    <a:pt x="371475" y="2881884"/>
                  </a:lnTo>
                  <a:lnTo>
                    <a:pt x="371475" y="2874911"/>
                  </a:lnTo>
                  <a:lnTo>
                    <a:pt x="1897216" y="2874911"/>
                  </a:lnTo>
                  <a:lnTo>
                    <a:pt x="1922195" y="2869974"/>
                  </a:lnTo>
                  <a:lnTo>
                    <a:pt x="1928268" y="2867939"/>
                  </a:lnTo>
                  <a:lnTo>
                    <a:pt x="371347" y="2867939"/>
                  </a:lnTo>
                  <a:lnTo>
                    <a:pt x="326456" y="2865010"/>
                  </a:lnTo>
                  <a:lnTo>
                    <a:pt x="283214" y="2856458"/>
                  </a:lnTo>
                  <a:lnTo>
                    <a:pt x="241974" y="2842635"/>
                  </a:lnTo>
                  <a:lnTo>
                    <a:pt x="203069" y="2823894"/>
                  </a:lnTo>
                  <a:lnTo>
                    <a:pt x="166833" y="2800586"/>
                  </a:lnTo>
                  <a:lnTo>
                    <a:pt x="133603" y="2773064"/>
                  </a:lnTo>
                  <a:lnTo>
                    <a:pt x="103713" y="2741680"/>
                  </a:lnTo>
                  <a:lnTo>
                    <a:pt x="77500" y="2706786"/>
                  </a:lnTo>
                  <a:lnTo>
                    <a:pt x="55298" y="2668734"/>
                  </a:lnTo>
                  <a:lnTo>
                    <a:pt x="37445" y="2627877"/>
                  </a:lnTo>
                  <a:lnTo>
                    <a:pt x="24275" y="2584566"/>
                  </a:lnTo>
                  <a:lnTo>
                    <a:pt x="16126" y="2539154"/>
                  </a:lnTo>
                  <a:lnTo>
                    <a:pt x="13334" y="2491994"/>
                  </a:lnTo>
                  <a:lnTo>
                    <a:pt x="13334" y="389889"/>
                  </a:lnTo>
                  <a:lnTo>
                    <a:pt x="16126" y="342754"/>
                  </a:lnTo>
                  <a:lnTo>
                    <a:pt x="24276" y="297360"/>
                  </a:lnTo>
                  <a:lnTo>
                    <a:pt x="37448" y="254061"/>
                  </a:lnTo>
                  <a:lnTo>
                    <a:pt x="55307" y="213210"/>
                  </a:lnTo>
                  <a:lnTo>
                    <a:pt x="77517" y="175161"/>
                  </a:lnTo>
                  <a:lnTo>
                    <a:pt x="103740" y="140265"/>
                  </a:lnTo>
                  <a:lnTo>
                    <a:pt x="133642" y="108876"/>
                  </a:lnTo>
                  <a:lnTo>
                    <a:pt x="166886" y="81348"/>
                  </a:lnTo>
                  <a:lnTo>
                    <a:pt x="203136" y="58033"/>
                  </a:lnTo>
                  <a:lnTo>
                    <a:pt x="242056" y="39285"/>
                  </a:lnTo>
                  <a:lnTo>
                    <a:pt x="283310" y="25456"/>
                  </a:lnTo>
                  <a:lnTo>
                    <a:pt x="326561" y="16900"/>
                  </a:lnTo>
                  <a:lnTo>
                    <a:pt x="371475" y="13970"/>
                  </a:lnTo>
                  <a:lnTo>
                    <a:pt x="371475" y="6985"/>
                  </a:lnTo>
                  <a:lnTo>
                    <a:pt x="1830704" y="6985"/>
                  </a:lnTo>
                  <a:lnTo>
                    <a:pt x="1830704" y="0"/>
                  </a:lnTo>
                  <a:close/>
                </a:path>
                <a:path w="2202180" h="2882265">
                  <a:moveTo>
                    <a:pt x="1830704" y="2874911"/>
                  </a:moveTo>
                  <a:lnTo>
                    <a:pt x="371475" y="2874911"/>
                  </a:lnTo>
                  <a:lnTo>
                    <a:pt x="371475" y="2881884"/>
                  </a:lnTo>
                  <a:lnTo>
                    <a:pt x="1830704" y="2881884"/>
                  </a:lnTo>
                  <a:lnTo>
                    <a:pt x="1830704" y="2874911"/>
                  </a:lnTo>
                  <a:close/>
                </a:path>
                <a:path w="2202180" h="2882265">
                  <a:moveTo>
                    <a:pt x="1897216" y="2874911"/>
                  </a:moveTo>
                  <a:lnTo>
                    <a:pt x="1830704" y="2874911"/>
                  </a:lnTo>
                  <a:lnTo>
                    <a:pt x="1830704" y="2881884"/>
                  </a:lnTo>
                  <a:lnTo>
                    <a:pt x="1877316" y="2878845"/>
                  </a:lnTo>
                  <a:lnTo>
                    <a:pt x="1897216" y="2874911"/>
                  </a:lnTo>
                  <a:close/>
                </a:path>
                <a:path w="2202180" h="2882265">
                  <a:moveTo>
                    <a:pt x="1830704" y="0"/>
                  </a:moveTo>
                  <a:lnTo>
                    <a:pt x="1830704" y="6985"/>
                  </a:lnTo>
                  <a:lnTo>
                    <a:pt x="371475" y="6985"/>
                  </a:lnTo>
                  <a:lnTo>
                    <a:pt x="371475" y="13970"/>
                  </a:lnTo>
                  <a:lnTo>
                    <a:pt x="1830577" y="13970"/>
                  </a:lnTo>
                  <a:lnTo>
                    <a:pt x="1875491" y="16900"/>
                  </a:lnTo>
                  <a:lnTo>
                    <a:pt x="1918742" y="25456"/>
                  </a:lnTo>
                  <a:lnTo>
                    <a:pt x="1959996" y="39285"/>
                  </a:lnTo>
                  <a:lnTo>
                    <a:pt x="1998916" y="58033"/>
                  </a:lnTo>
                  <a:lnTo>
                    <a:pt x="2035166" y="81348"/>
                  </a:lnTo>
                  <a:lnTo>
                    <a:pt x="2068410" y="108876"/>
                  </a:lnTo>
                  <a:lnTo>
                    <a:pt x="2098312" y="140265"/>
                  </a:lnTo>
                  <a:lnTo>
                    <a:pt x="2124535" y="175161"/>
                  </a:lnTo>
                  <a:lnTo>
                    <a:pt x="2146745" y="213210"/>
                  </a:lnTo>
                  <a:lnTo>
                    <a:pt x="2164604" y="254061"/>
                  </a:lnTo>
                  <a:lnTo>
                    <a:pt x="2177776" y="297360"/>
                  </a:lnTo>
                  <a:lnTo>
                    <a:pt x="2185926" y="342754"/>
                  </a:lnTo>
                  <a:lnTo>
                    <a:pt x="2188718" y="389889"/>
                  </a:lnTo>
                  <a:lnTo>
                    <a:pt x="2188718" y="2491994"/>
                  </a:lnTo>
                  <a:lnTo>
                    <a:pt x="2185926" y="2539154"/>
                  </a:lnTo>
                  <a:lnTo>
                    <a:pt x="2177776" y="2584566"/>
                  </a:lnTo>
                  <a:lnTo>
                    <a:pt x="2164604" y="2627877"/>
                  </a:lnTo>
                  <a:lnTo>
                    <a:pt x="2146745" y="2668734"/>
                  </a:lnTo>
                  <a:lnTo>
                    <a:pt x="2124535" y="2706786"/>
                  </a:lnTo>
                  <a:lnTo>
                    <a:pt x="2098312" y="2741680"/>
                  </a:lnTo>
                  <a:lnTo>
                    <a:pt x="2068410" y="2773064"/>
                  </a:lnTo>
                  <a:lnTo>
                    <a:pt x="2035166" y="2800586"/>
                  </a:lnTo>
                  <a:lnTo>
                    <a:pt x="1998916" y="2823894"/>
                  </a:lnTo>
                  <a:lnTo>
                    <a:pt x="1959996" y="2842635"/>
                  </a:lnTo>
                  <a:lnTo>
                    <a:pt x="1918742" y="2856458"/>
                  </a:lnTo>
                  <a:lnTo>
                    <a:pt x="1875491" y="2865010"/>
                  </a:lnTo>
                  <a:lnTo>
                    <a:pt x="1830577" y="2867939"/>
                  </a:lnTo>
                  <a:lnTo>
                    <a:pt x="1928268" y="2867939"/>
                  </a:lnTo>
                  <a:lnTo>
                    <a:pt x="1964995" y="2855635"/>
                  </a:lnTo>
                  <a:lnTo>
                    <a:pt x="2005369" y="2836194"/>
                  </a:lnTo>
                  <a:lnTo>
                    <a:pt x="2042968" y="2812017"/>
                  </a:lnTo>
                  <a:lnTo>
                    <a:pt x="2077445" y="2783470"/>
                  </a:lnTo>
                  <a:lnTo>
                    <a:pt x="2108452" y="2750919"/>
                  </a:lnTo>
                  <a:lnTo>
                    <a:pt x="2135643" y="2714729"/>
                  </a:lnTo>
                  <a:lnTo>
                    <a:pt x="2158670" y="2675265"/>
                  </a:lnTo>
                  <a:lnTo>
                    <a:pt x="2177184" y="2632894"/>
                  </a:lnTo>
                  <a:lnTo>
                    <a:pt x="2190839" y="2587981"/>
                  </a:lnTo>
                  <a:lnTo>
                    <a:pt x="2199286" y="2540893"/>
                  </a:lnTo>
                  <a:lnTo>
                    <a:pt x="2202179" y="2491994"/>
                  </a:lnTo>
                  <a:lnTo>
                    <a:pt x="2202179" y="389889"/>
                  </a:lnTo>
                  <a:lnTo>
                    <a:pt x="2199388" y="342754"/>
                  </a:lnTo>
                  <a:lnTo>
                    <a:pt x="2199284" y="340995"/>
                  </a:lnTo>
                  <a:lnTo>
                    <a:pt x="2190831" y="293910"/>
                  </a:lnTo>
                  <a:lnTo>
                    <a:pt x="2177168" y="248999"/>
                  </a:lnTo>
                  <a:lnTo>
                    <a:pt x="2158645" y="206629"/>
                  </a:lnTo>
                  <a:lnTo>
                    <a:pt x="2135609" y="167165"/>
                  </a:lnTo>
                  <a:lnTo>
                    <a:pt x="2108409" y="130974"/>
                  </a:lnTo>
                  <a:lnTo>
                    <a:pt x="2077394" y="98421"/>
                  </a:lnTo>
                  <a:lnTo>
                    <a:pt x="2042912" y="69873"/>
                  </a:lnTo>
                  <a:lnTo>
                    <a:pt x="2005312" y="45694"/>
                  </a:lnTo>
                  <a:lnTo>
                    <a:pt x="1964943" y="26252"/>
                  </a:lnTo>
                  <a:lnTo>
                    <a:pt x="1922153" y="11911"/>
                  </a:lnTo>
                  <a:lnTo>
                    <a:pt x="1877291" y="3038"/>
                  </a:lnTo>
                  <a:lnTo>
                    <a:pt x="1830704" y="0"/>
                  </a:lnTo>
                  <a:close/>
                </a:path>
              </a:pathLst>
            </a:custGeom>
            <a:solidFill>
              <a:srgbClr val="FFFFFF"/>
            </a:solidFill>
          </p:spPr>
          <p:txBody>
            <a:bodyPr wrap="square" lIns="0" tIns="0" rIns="0" bIns="0" rtlCol="0"/>
            <a:lstStyle/>
            <a:p>
              <a:endParaRPr/>
            </a:p>
          </p:txBody>
        </p:sp>
      </p:grpSp>
      <p:sp>
        <p:nvSpPr>
          <p:cNvPr id="37" name="object 37"/>
          <p:cNvSpPr txBox="1"/>
          <p:nvPr/>
        </p:nvSpPr>
        <p:spPr>
          <a:xfrm>
            <a:off x="12157201" y="6071992"/>
            <a:ext cx="2147062" cy="3247364"/>
          </a:xfrm>
          <a:prstGeom prst="rect">
            <a:avLst/>
          </a:prstGeom>
        </p:spPr>
        <p:txBody>
          <a:bodyPr vert="horz" wrap="square" lIns="0" tIns="12700" rIns="0" bIns="0" rtlCol="0">
            <a:spAutoFit/>
          </a:bodyPr>
          <a:lstStyle/>
          <a:p>
            <a:pPr marL="12700">
              <a:lnSpc>
                <a:spcPts val="3495"/>
              </a:lnSpc>
              <a:spcBef>
                <a:spcPts val="100"/>
              </a:spcBef>
            </a:pPr>
            <a:r>
              <a:rPr sz="3000" dirty="0">
                <a:solidFill>
                  <a:srgbClr val="FFFFFF"/>
                </a:solidFill>
                <a:latin typeface="Times New Roman"/>
                <a:cs typeface="Times New Roman"/>
              </a:rPr>
              <a:t>ML</a:t>
            </a:r>
            <a:r>
              <a:rPr sz="3000" spc="-110" dirty="0">
                <a:solidFill>
                  <a:srgbClr val="FFFFFF"/>
                </a:solidFill>
                <a:latin typeface="Times New Roman"/>
                <a:cs typeface="Times New Roman"/>
              </a:rPr>
              <a:t> </a:t>
            </a:r>
            <a:r>
              <a:rPr sz="3000" spc="-10" dirty="0">
                <a:solidFill>
                  <a:srgbClr val="FFFFFF"/>
                </a:solidFill>
                <a:latin typeface="Times New Roman"/>
                <a:cs typeface="Times New Roman"/>
              </a:rPr>
              <a:t>MODEL</a:t>
            </a:r>
            <a:endParaRPr sz="3000" dirty="0">
              <a:latin typeface="Times New Roman"/>
              <a:cs typeface="Times New Roman"/>
            </a:endParaRPr>
          </a:p>
          <a:p>
            <a:pPr marL="344805" marR="90805" indent="-111760">
              <a:lnSpc>
                <a:spcPct val="90900"/>
              </a:lnSpc>
              <a:spcBef>
                <a:spcPts val="135"/>
              </a:spcBef>
            </a:pPr>
            <a:r>
              <a:rPr sz="2200" spc="-20" dirty="0">
                <a:solidFill>
                  <a:srgbClr val="FFFFFF"/>
                </a:solidFill>
                <a:latin typeface="Segoe UI Symbol"/>
                <a:cs typeface="Segoe UI Symbol"/>
              </a:rPr>
              <a:t>⚬</a:t>
            </a:r>
            <a:r>
              <a:rPr sz="2200" spc="-20" dirty="0">
                <a:solidFill>
                  <a:srgbClr val="FFFFFF"/>
                </a:solidFill>
                <a:latin typeface="Times New Roman"/>
                <a:cs typeface="Times New Roman"/>
              </a:rPr>
              <a:t>CNN-</a:t>
            </a:r>
            <a:r>
              <a:rPr sz="2200" spc="-10" dirty="0">
                <a:solidFill>
                  <a:srgbClr val="FFFFFF"/>
                </a:solidFill>
                <a:latin typeface="Times New Roman"/>
                <a:cs typeface="Times New Roman"/>
              </a:rPr>
              <a:t>based spoilage </a:t>
            </a:r>
            <a:r>
              <a:rPr sz="2200" dirty="0">
                <a:solidFill>
                  <a:srgbClr val="FFFFFF"/>
                </a:solidFill>
                <a:latin typeface="Times New Roman"/>
                <a:cs typeface="Times New Roman"/>
              </a:rPr>
              <a:t>detection</a:t>
            </a:r>
            <a:r>
              <a:rPr sz="2200" spc="-80" dirty="0">
                <a:solidFill>
                  <a:srgbClr val="FFFFFF"/>
                </a:solidFill>
                <a:latin typeface="Times New Roman"/>
                <a:cs typeface="Times New Roman"/>
              </a:rPr>
              <a:t> </a:t>
            </a:r>
            <a:r>
              <a:rPr sz="2200" spc="-25" dirty="0">
                <a:solidFill>
                  <a:srgbClr val="FFFFFF"/>
                </a:solidFill>
                <a:latin typeface="Times New Roman"/>
                <a:cs typeface="Times New Roman"/>
              </a:rPr>
              <a:t>and </a:t>
            </a:r>
            <a:r>
              <a:rPr sz="2200" spc="-10" dirty="0">
                <a:solidFill>
                  <a:srgbClr val="FFFFFF"/>
                </a:solidFill>
                <a:latin typeface="Times New Roman"/>
                <a:cs typeface="Times New Roman"/>
              </a:rPr>
              <a:t>Freshness </a:t>
            </a:r>
            <a:r>
              <a:rPr sz="2200" dirty="0">
                <a:solidFill>
                  <a:srgbClr val="FFFFFF"/>
                </a:solidFill>
                <a:latin typeface="Times New Roman"/>
                <a:cs typeface="Times New Roman"/>
              </a:rPr>
              <a:t>detection</a:t>
            </a:r>
            <a:r>
              <a:rPr lang="en-US" sz="2200" dirty="0">
                <a:solidFill>
                  <a:srgbClr val="FFFFFF"/>
                </a:solidFill>
                <a:latin typeface="Times New Roman"/>
                <a:cs typeface="Times New Roman"/>
              </a:rPr>
              <a:t>.</a:t>
            </a:r>
            <a:r>
              <a:rPr sz="2200" spc="-80" dirty="0">
                <a:solidFill>
                  <a:srgbClr val="FFFFFF"/>
                </a:solidFill>
                <a:latin typeface="Times New Roman"/>
                <a:cs typeface="Times New Roman"/>
              </a:rPr>
              <a:t> </a:t>
            </a:r>
            <a:br>
              <a:rPr lang="en-US" sz="2200" spc="-80" dirty="0">
                <a:solidFill>
                  <a:srgbClr val="FFFFFF"/>
                </a:solidFill>
                <a:latin typeface="Times New Roman"/>
                <a:cs typeface="Times New Roman"/>
              </a:rPr>
            </a:br>
            <a:r>
              <a:rPr lang="en-US" sz="2200" spc="-80" dirty="0">
                <a:solidFill>
                  <a:srgbClr val="FFFFFF"/>
                </a:solidFill>
                <a:latin typeface="Times New Roman"/>
                <a:cs typeface="Times New Roman"/>
              </a:rPr>
              <a:t>Random forest model </a:t>
            </a:r>
            <a:r>
              <a:rPr sz="2200" spc="-20" dirty="0">
                <a:solidFill>
                  <a:srgbClr val="FFFFFF"/>
                </a:solidFill>
                <a:latin typeface="Times New Roman"/>
                <a:cs typeface="Times New Roman"/>
              </a:rPr>
              <a:t>with </a:t>
            </a:r>
            <a:r>
              <a:rPr sz="2200" spc="-10" dirty="0">
                <a:solidFill>
                  <a:srgbClr val="FFFFFF"/>
                </a:solidFill>
                <a:latin typeface="Times New Roman"/>
                <a:cs typeface="Times New Roman"/>
              </a:rPr>
              <a:t>temperature data.</a:t>
            </a:r>
            <a:endParaRPr sz="2200" dirty="0">
              <a:latin typeface="Times New Roman"/>
              <a:cs typeface="Times New Roman"/>
            </a:endParaRPr>
          </a:p>
        </p:txBody>
      </p:sp>
      <p:sp>
        <p:nvSpPr>
          <p:cNvPr id="38" name="object 38"/>
          <p:cNvSpPr txBox="1"/>
          <p:nvPr/>
        </p:nvSpPr>
        <p:spPr>
          <a:xfrm>
            <a:off x="17915001" y="9822205"/>
            <a:ext cx="315595" cy="287771"/>
          </a:xfrm>
          <a:prstGeom prst="rect">
            <a:avLst/>
          </a:prstGeom>
        </p:spPr>
        <p:txBody>
          <a:bodyPr vert="horz" wrap="square" lIns="0" tIns="0" rIns="0" bIns="0" rtlCol="0" anchor="t">
            <a:spAutoFit/>
          </a:bodyPr>
          <a:lstStyle/>
          <a:p>
            <a:pPr marL="12700">
              <a:lnSpc>
                <a:spcPts val="2235"/>
              </a:lnSpc>
            </a:pPr>
            <a:r>
              <a:rPr lang="en-US" sz="2250" dirty="0">
                <a:latin typeface="Calibri"/>
                <a:cs typeface="Calibri"/>
              </a:rPr>
              <a:t>9</a:t>
            </a:r>
            <a:endParaRPr sz="2250" dirty="0">
              <a:latin typeface="Calibri"/>
              <a:cs typeface="Calibri"/>
            </a:endParaRPr>
          </a:p>
        </p:txBody>
      </p:sp>
      <p:sp>
        <p:nvSpPr>
          <p:cNvPr id="39" name="object 2">
            <a:extLst>
              <a:ext uri="{FF2B5EF4-FFF2-40B4-BE49-F238E27FC236}">
                <a16:creationId xmlns:a16="http://schemas.microsoft.com/office/drawing/2014/main" id="{52AEE37C-7839-BADE-D7B7-4C218CB7A1B3}"/>
              </a:ext>
            </a:extLst>
          </p:cNvPr>
          <p:cNvSpPr txBox="1">
            <a:spLocks/>
          </p:cNvSpPr>
          <p:nvPr/>
        </p:nvSpPr>
        <p:spPr>
          <a:xfrm>
            <a:off x="649443" y="347859"/>
            <a:ext cx="16989115" cy="1328166"/>
          </a:xfrm>
          <a:prstGeom prst="rect">
            <a:avLst/>
          </a:prstGeom>
        </p:spPr>
        <p:txBody>
          <a:bodyPr vert="horz" wrap="square" lIns="0" tIns="469011" rIns="0" bIns="0" rtlCol="0">
            <a:spAutoFit/>
          </a:bodyPr>
          <a:lstStyle>
            <a:lvl1pPr>
              <a:defRPr sz="5550" b="0" i="0">
                <a:solidFill>
                  <a:srgbClr val="3156B8"/>
                </a:solidFill>
                <a:latin typeface="Times New Roman"/>
                <a:ea typeface="+mj-ea"/>
                <a:cs typeface="Times New Roman"/>
              </a:defRPr>
            </a:lvl1pPr>
          </a:lstStyle>
          <a:p>
            <a:pPr marL="290830">
              <a:spcBef>
                <a:spcPts val="105"/>
              </a:spcBef>
            </a:pPr>
            <a:r>
              <a:rPr lang="en-US" spc="-10" dirty="0"/>
              <a:t>Methodology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275</TotalTime>
  <Words>2802</Words>
  <Application>Microsoft Office PowerPoint</Application>
  <PresentationFormat>Custom</PresentationFormat>
  <Paragraphs>241</Paragraphs>
  <Slides>24</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Arial MT</vt:lpstr>
      <vt:lpstr>Calibri</vt:lpstr>
      <vt:lpstr>Segoe UI Symbol</vt:lpstr>
      <vt:lpstr>Times New Roman</vt:lpstr>
      <vt:lpstr>Office Theme</vt:lpstr>
      <vt:lpstr>Smart IoT &amp; ML System for Food Monitoring</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Sanggit Saaran</cp:lastModifiedBy>
  <cp:revision>26</cp:revision>
  <dcterms:created xsi:type="dcterms:W3CDTF">2025-04-13T10:24:19Z</dcterms:created>
  <dcterms:modified xsi:type="dcterms:W3CDTF">2025-04-15T09:04:48Z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2025-04-05T00:00:00Z</vt:filetime>
  </property>
  <property fmtid="{D5CDD505-2E9C-101B-9397-08002B2CF9AE}" pid="3" name="Creator">
    <vt:lpwstr>Microsoft® PowerPoint® 2016</vt:lpwstr>
  </property>
  <property fmtid="{D5CDD505-2E9C-101B-9397-08002B2CF9AE}" pid="4" name="LastSaved">
    <vt:filetime>2025-04-13T00:00:00Z</vt:filetime>
  </property>
  <property fmtid="{D5CDD505-2E9C-101B-9397-08002B2CF9AE}" pid="5" name="Producer">
    <vt:lpwstr>www.ilovepdf.com</vt:lpwstr>
  </property>
</Properties>
</file>